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59" r:id="rId7"/>
    <p:sldId id="268" r:id="rId8"/>
    <p:sldId id="263" r:id="rId9"/>
    <p:sldId id="264"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72966-8F99-4715-8EED-2CC74680EC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B09AC5-C772-40CC-9DBF-3CF0C51BAD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F61413-C9EB-464E-BC67-49CEFA1A35A7}"/>
              </a:ext>
            </a:extLst>
          </p:cNvPr>
          <p:cNvSpPr>
            <a:spLocks noGrp="1"/>
          </p:cNvSpPr>
          <p:nvPr>
            <p:ph type="dt" sz="half" idx="10"/>
          </p:nvPr>
        </p:nvSpPr>
        <p:spPr/>
        <p:txBody>
          <a:bodyPr/>
          <a:lstStyle/>
          <a:p>
            <a:fld id="{2F96AF6A-2A6B-482C-BA9E-2D365579B3E7}" type="datetimeFigureOut">
              <a:rPr lang="en-IN" smtClean="0"/>
              <a:t>23-11-2020</a:t>
            </a:fld>
            <a:endParaRPr lang="en-IN"/>
          </a:p>
        </p:txBody>
      </p:sp>
      <p:sp>
        <p:nvSpPr>
          <p:cNvPr id="5" name="Footer Placeholder 4">
            <a:extLst>
              <a:ext uri="{FF2B5EF4-FFF2-40B4-BE49-F238E27FC236}">
                <a16:creationId xmlns:a16="http://schemas.microsoft.com/office/drawing/2014/main" id="{33804FB6-1835-4570-9C79-FEEDC5A149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A4B13B-71D1-487B-AE76-1790E835AE2C}"/>
              </a:ext>
            </a:extLst>
          </p:cNvPr>
          <p:cNvSpPr>
            <a:spLocks noGrp="1"/>
          </p:cNvSpPr>
          <p:nvPr>
            <p:ph type="sldNum" sz="quarter" idx="12"/>
          </p:nvPr>
        </p:nvSpPr>
        <p:spPr/>
        <p:txBody>
          <a:bodyPr/>
          <a:lstStyle/>
          <a:p>
            <a:fld id="{D7FFFDD8-F172-4A3F-B4DA-9FA2BDD3121C}" type="slidenum">
              <a:rPr lang="en-IN" smtClean="0"/>
              <a:t>‹#›</a:t>
            </a:fld>
            <a:endParaRPr lang="en-IN"/>
          </a:p>
        </p:txBody>
      </p:sp>
    </p:spTree>
    <p:extLst>
      <p:ext uri="{BB962C8B-B14F-4D97-AF65-F5344CB8AC3E}">
        <p14:creationId xmlns:p14="http://schemas.microsoft.com/office/powerpoint/2010/main" val="4289144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078C-1D57-4B78-9D64-BC11395B4C5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92CBC2-BDCF-489B-BAAA-CD4BEB4DDE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FF4581-E3EA-40F2-947B-E0CF2754C674}"/>
              </a:ext>
            </a:extLst>
          </p:cNvPr>
          <p:cNvSpPr>
            <a:spLocks noGrp="1"/>
          </p:cNvSpPr>
          <p:nvPr>
            <p:ph type="dt" sz="half" idx="10"/>
          </p:nvPr>
        </p:nvSpPr>
        <p:spPr/>
        <p:txBody>
          <a:bodyPr/>
          <a:lstStyle/>
          <a:p>
            <a:fld id="{2F96AF6A-2A6B-482C-BA9E-2D365579B3E7}" type="datetimeFigureOut">
              <a:rPr lang="en-IN" smtClean="0"/>
              <a:t>23-11-2020</a:t>
            </a:fld>
            <a:endParaRPr lang="en-IN"/>
          </a:p>
        </p:txBody>
      </p:sp>
      <p:sp>
        <p:nvSpPr>
          <p:cNvPr id="5" name="Footer Placeholder 4">
            <a:extLst>
              <a:ext uri="{FF2B5EF4-FFF2-40B4-BE49-F238E27FC236}">
                <a16:creationId xmlns:a16="http://schemas.microsoft.com/office/drawing/2014/main" id="{84E2714B-4D2E-4A12-BB29-4FFFD38F25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74AC7E-2625-4E49-AA4C-E3CE0D9397C9}"/>
              </a:ext>
            </a:extLst>
          </p:cNvPr>
          <p:cNvSpPr>
            <a:spLocks noGrp="1"/>
          </p:cNvSpPr>
          <p:nvPr>
            <p:ph type="sldNum" sz="quarter" idx="12"/>
          </p:nvPr>
        </p:nvSpPr>
        <p:spPr/>
        <p:txBody>
          <a:bodyPr/>
          <a:lstStyle/>
          <a:p>
            <a:fld id="{D7FFFDD8-F172-4A3F-B4DA-9FA2BDD3121C}" type="slidenum">
              <a:rPr lang="en-IN" smtClean="0"/>
              <a:t>‹#›</a:t>
            </a:fld>
            <a:endParaRPr lang="en-IN"/>
          </a:p>
        </p:txBody>
      </p:sp>
    </p:spTree>
    <p:extLst>
      <p:ext uri="{BB962C8B-B14F-4D97-AF65-F5344CB8AC3E}">
        <p14:creationId xmlns:p14="http://schemas.microsoft.com/office/powerpoint/2010/main" val="2987598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80985B-8442-4264-92BF-CDBD62E7A2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335A07-9580-4E01-8D12-C07B67FAA9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8718F8-A80D-4995-9673-7D881CE669DE}"/>
              </a:ext>
            </a:extLst>
          </p:cNvPr>
          <p:cNvSpPr>
            <a:spLocks noGrp="1"/>
          </p:cNvSpPr>
          <p:nvPr>
            <p:ph type="dt" sz="half" idx="10"/>
          </p:nvPr>
        </p:nvSpPr>
        <p:spPr/>
        <p:txBody>
          <a:bodyPr/>
          <a:lstStyle/>
          <a:p>
            <a:fld id="{2F96AF6A-2A6B-482C-BA9E-2D365579B3E7}" type="datetimeFigureOut">
              <a:rPr lang="en-IN" smtClean="0"/>
              <a:t>23-11-2020</a:t>
            </a:fld>
            <a:endParaRPr lang="en-IN"/>
          </a:p>
        </p:txBody>
      </p:sp>
      <p:sp>
        <p:nvSpPr>
          <p:cNvPr id="5" name="Footer Placeholder 4">
            <a:extLst>
              <a:ext uri="{FF2B5EF4-FFF2-40B4-BE49-F238E27FC236}">
                <a16:creationId xmlns:a16="http://schemas.microsoft.com/office/drawing/2014/main" id="{F222160D-6BCA-4A68-AC25-4E3217054B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E2C017-0D7A-415B-BD4F-2A4AD670E935}"/>
              </a:ext>
            </a:extLst>
          </p:cNvPr>
          <p:cNvSpPr>
            <a:spLocks noGrp="1"/>
          </p:cNvSpPr>
          <p:nvPr>
            <p:ph type="sldNum" sz="quarter" idx="12"/>
          </p:nvPr>
        </p:nvSpPr>
        <p:spPr/>
        <p:txBody>
          <a:bodyPr/>
          <a:lstStyle/>
          <a:p>
            <a:fld id="{D7FFFDD8-F172-4A3F-B4DA-9FA2BDD3121C}" type="slidenum">
              <a:rPr lang="en-IN" smtClean="0"/>
              <a:t>‹#›</a:t>
            </a:fld>
            <a:endParaRPr lang="en-IN"/>
          </a:p>
        </p:txBody>
      </p:sp>
    </p:spTree>
    <p:extLst>
      <p:ext uri="{BB962C8B-B14F-4D97-AF65-F5344CB8AC3E}">
        <p14:creationId xmlns:p14="http://schemas.microsoft.com/office/powerpoint/2010/main" val="320299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77A5-B382-4919-99E1-56679C99FA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94799A-8525-4D23-B8B1-012F49C35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A05CB5-37FB-43C8-9D93-0B4377D898A3}"/>
              </a:ext>
            </a:extLst>
          </p:cNvPr>
          <p:cNvSpPr>
            <a:spLocks noGrp="1"/>
          </p:cNvSpPr>
          <p:nvPr>
            <p:ph type="dt" sz="half" idx="10"/>
          </p:nvPr>
        </p:nvSpPr>
        <p:spPr/>
        <p:txBody>
          <a:bodyPr/>
          <a:lstStyle/>
          <a:p>
            <a:fld id="{2F96AF6A-2A6B-482C-BA9E-2D365579B3E7}" type="datetimeFigureOut">
              <a:rPr lang="en-IN" smtClean="0"/>
              <a:t>23-11-2020</a:t>
            </a:fld>
            <a:endParaRPr lang="en-IN"/>
          </a:p>
        </p:txBody>
      </p:sp>
      <p:sp>
        <p:nvSpPr>
          <p:cNvPr id="5" name="Footer Placeholder 4">
            <a:extLst>
              <a:ext uri="{FF2B5EF4-FFF2-40B4-BE49-F238E27FC236}">
                <a16:creationId xmlns:a16="http://schemas.microsoft.com/office/drawing/2014/main" id="{AE14ACB6-D9A7-4699-873F-45EC530AAE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8A76DB-7E41-40F1-9073-9BE57B60D380}"/>
              </a:ext>
            </a:extLst>
          </p:cNvPr>
          <p:cNvSpPr>
            <a:spLocks noGrp="1"/>
          </p:cNvSpPr>
          <p:nvPr>
            <p:ph type="sldNum" sz="quarter" idx="12"/>
          </p:nvPr>
        </p:nvSpPr>
        <p:spPr/>
        <p:txBody>
          <a:bodyPr/>
          <a:lstStyle/>
          <a:p>
            <a:fld id="{D7FFFDD8-F172-4A3F-B4DA-9FA2BDD3121C}" type="slidenum">
              <a:rPr lang="en-IN" smtClean="0"/>
              <a:t>‹#›</a:t>
            </a:fld>
            <a:endParaRPr lang="en-IN"/>
          </a:p>
        </p:txBody>
      </p:sp>
    </p:spTree>
    <p:extLst>
      <p:ext uri="{BB962C8B-B14F-4D97-AF65-F5344CB8AC3E}">
        <p14:creationId xmlns:p14="http://schemas.microsoft.com/office/powerpoint/2010/main" val="606762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57B2-F718-4582-9FF8-09FA917E77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2D31844-8B12-4449-8F81-BDC929CAD5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CC10E0-A527-41AE-9F84-68B4FA4A1810}"/>
              </a:ext>
            </a:extLst>
          </p:cNvPr>
          <p:cNvSpPr>
            <a:spLocks noGrp="1"/>
          </p:cNvSpPr>
          <p:nvPr>
            <p:ph type="dt" sz="half" idx="10"/>
          </p:nvPr>
        </p:nvSpPr>
        <p:spPr/>
        <p:txBody>
          <a:bodyPr/>
          <a:lstStyle/>
          <a:p>
            <a:fld id="{2F96AF6A-2A6B-482C-BA9E-2D365579B3E7}" type="datetimeFigureOut">
              <a:rPr lang="en-IN" smtClean="0"/>
              <a:t>23-11-2020</a:t>
            </a:fld>
            <a:endParaRPr lang="en-IN"/>
          </a:p>
        </p:txBody>
      </p:sp>
      <p:sp>
        <p:nvSpPr>
          <p:cNvPr id="5" name="Footer Placeholder 4">
            <a:extLst>
              <a:ext uri="{FF2B5EF4-FFF2-40B4-BE49-F238E27FC236}">
                <a16:creationId xmlns:a16="http://schemas.microsoft.com/office/drawing/2014/main" id="{BE6C6E12-EE52-4036-AB65-B5F6A966DE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0A9740-B01E-423A-8108-9C97007D8AF2}"/>
              </a:ext>
            </a:extLst>
          </p:cNvPr>
          <p:cNvSpPr>
            <a:spLocks noGrp="1"/>
          </p:cNvSpPr>
          <p:nvPr>
            <p:ph type="sldNum" sz="quarter" idx="12"/>
          </p:nvPr>
        </p:nvSpPr>
        <p:spPr/>
        <p:txBody>
          <a:bodyPr/>
          <a:lstStyle/>
          <a:p>
            <a:fld id="{D7FFFDD8-F172-4A3F-B4DA-9FA2BDD3121C}" type="slidenum">
              <a:rPr lang="en-IN" smtClean="0"/>
              <a:t>‹#›</a:t>
            </a:fld>
            <a:endParaRPr lang="en-IN"/>
          </a:p>
        </p:txBody>
      </p:sp>
    </p:spTree>
    <p:extLst>
      <p:ext uri="{BB962C8B-B14F-4D97-AF65-F5344CB8AC3E}">
        <p14:creationId xmlns:p14="http://schemas.microsoft.com/office/powerpoint/2010/main" val="209853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BF621-8B1D-4DD5-8C03-BF721B8DC9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A784B0-CF41-430C-BE9D-5117249A64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5968EAE-03F0-4654-8BDD-67B6BB0936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D5A95E-7202-4083-98AB-3C2F449EEA81}"/>
              </a:ext>
            </a:extLst>
          </p:cNvPr>
          <p:cNvSpPr>
            <a:spLocks noGrp="1"/>
          </p:cNvSpPr>
          <p:nvPr>
            <p:ph type="dt" sz="half" idx="10"/>
          </p:nvPr>
        </p:nvSpPr>
        <p:spPr/>
        <p:txBody>
          <a:bodyPr/>
          <a:lstStyle/>
          <a:p>
            <a:fld id="{2F96AF6A-2A6B-482C-BA9E-2D365579B3E7}" type="datetimeFigureOut">
              <a:rPr lang="en-IN" smtClean="0"/>
              <a:t>23-11-2020</a:t>
            </a:fld>
            <a:endParaRPr lang="en-IN"/>
          </a:p>
        </p:txBody>
      </p:sp>
      <p:sp>
        <p:nvSpPr>
          <p:cNvPr id="6" name="Footer Placeholder 5">
            <a:extLst>
              <a:ext uri="{FF2B5EF4-FFF2-40B4-BE49-F238E27FC236}">
                <a16:creationId xmlns:a16="http://schemas.microsoft.com/office/drawing/2014/main" id="{52D467A8-5107-4F74-B3AE-66E1E251FE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1ECA2B-A0AD-443B-90CB-C002D648D6F8}"/>
              </a:ext>
            </a:extLst>
          </p:cNvPr>
          <p:cNvSpPr>
            <a:spLocks noGrp="1"/>
          </p:cNvSpPr>
          <p:nvPr>
            <p:ph type="sldNum" sz="quarter" idx="12"/>
          </p:nvPr>
        </p:nvSpPr>
        <p:spPr/>
        <p:txBody>
          <a:bodyPr/>
          <a:lstStyle/>
          <a:p>
            <a:fld id="{D7FFFDD8-F172-4A3F-B4DA-9FA2BDD3121C}" type="slidenum">
              <a:rPr lang="en-IN" smtClean="0"/>
              <a:t>‹#›</a:t>
            </a:fld>
            <a:endParaRPr lang="en-IN"/>
          </a:p>
        </p:txBody>
      </p:sp>
    </p:spTree>
    <p:extLst>
      <p:ext uri="{BB962C8B-B14F-4D97-AF65-F5344CB8AC3E}">
        <p14:creationId xmlns:p14="http://schemas.microsoft.com/office/powerpoint/2010/main" val="3058608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88D6-EFB8-42FA-B098-C0650EE48C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D3008A-296D-471D-AD10-97FE901353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38A884-2B6D-4A16-AB64-331D670367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716E4E-2B11-4D70-9097-5C6F9016C6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3CABE9-060C-43B6-9C50-27479D28B8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C49C9E-E047-4588-848B-D6F63A801A7E}"/>
              </a:ext>
            </a:extLst>
          </p:cNvPr>
          <p:cNvSpPr>
            <a:spLocks noGrp="1"/>
          </p:cNvSpPr>
          <p:nvPr>
            <p:ph type="dt" sz="half" idx="10"/>
          </p:nvPr>
        </p:nvSpPr>
        <p:spPr/>
        <p:txBody>
          <a:bodyPr/>
          <a:lstStyle/>
          <a:p>
            <a:fld id="{2F96AF6A-2A6B-482C-BA9E-2D365579B3E7}" type="datetimeFigureOut">
              <a:rPr lang="en-IN" smtClean="0"/>
              <a:t>23-11-2020</a:t>
            </a:fld>
            <a:endParaRPr lang="en-IN"/>
          </a:p>
        </p:txBody>
      </p:sp>
      <p:sp>
        <p:nvSpPr>
          <p:cNvPr id="8" name="Footer Placeholder 7">
            <a:extLst>
              <a:ext uri="{FF2B5EF4-FFF2-40B4-BE49-F238E27FC236}">
                <a16:creationId xmlns:a16="http://schemas.microsoft.com/office/drawing/2014/main" id="{7D3AD1AD-3736-40A2-970C-DB439CE21A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D43EAB-841C-4E1D-9759-D87D80E04CB9}"/>
              </a:ext>
            </a:extLst>
          </p:cNvPr>
          <p:cNvSpPr>
            <a:spLocks noGrp="1"/>
          </p:cNvSpPr>
          <p:nvPr>
            <p:ph type="sldNum" sz="quarter" idx="12"/>
          </p:nvPr>
        </p:nvSpPr>
        <p:spPr/>
        <p:txBody>
          <a:bodyPr/>
          <a:lstStyle/>
          <a:p>
            <a:fld id="{D7FFFDD8-F172-4A3F-B4DA-9FA2BDD3121C}" type="slidenum">
              <a:rPr lang="en-IN" smtClean="0"/>
              <a:t>‹#›</a:t>
            </a:fld>
            <a:endParaRPr lang="en-IN"/>
          </a:p>
        </p:txBody>
      </p:sp>
    </p:spTree>
    <p:extLst>
      <p:ext uri="{BB962C8B-B14F-4D97-AF65-F5344CB8AC3E}">
        <p14:creationId xmlns:p14="http://schemas.microsoft.com/office/powerpoint/2010/main" val="94647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BAB2-0EDD-4A5C-B3E6-346BCF9326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21C77B-01B1-4638-AEDE-AE634DB9B3B2}"/>
              </a:ext>
            </a:extLst>
          </p:cNvPr>
          <p:cNvSpPr>
            <a:spLocks noGrp="1"/>
          </p:cNvSpPr>
          <p:nvPr>
            <p:ph type="dt" sz="half" idx="10"/>
          </p:nvPr>
        </p:nvSpPr>
        <p:spPr/>
        <p:txBody>
          <a:bodyPr/>
          <a:lstStyle/>
          <a:p>
            <a:fld id="{2F96AF6A-2A6B-482C-BA9E-2D365579B3E7}" type="datetimeFigureOut">
              <a:rPr lang="en-IN" smtClean="0"/>
              <a:t>23-11-2020</a:t>
            </a:fld>
            <a:endParaRPr lang="en-IN"/>
          </a:p>
        </p:txBody>
      </p:sp>
      <p:sp>
        <p:nvSpPr>
          <p:cNvPr id="4" name="Footer Placeholder 3">
            <a:extLst>
              <a:ext uri="{FF2B5EF4-FFF2-40B4-BE49-F238E27FC236}">
                <a16:creationId xmlns:a16="http://schemas.microsoft.com/office/drawing/2014/main" id="{14576BED-5C5D-49DA-9C3E-ED1EC3CC6C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EAB4057-FC4E-496D-BADE-0FF7B59FCA36}"/>
              </a:ext>
            </a:extLst>
          </p:cNvPr>
          <p:cNvSpPr>
            <a:spLocks noGrp="1"/>
          </p:cNvSpPr>
          <p:nvPr>
            <p:ph type="sldNum" sz="quarter" idx="12"/>
          </p:nvPr>
        </p:nvSpPr>
        <p:spPr/>
        <p:txBody>
          <a:bodyPr/>
          <a:lstStyle/>
          <a:p>
            <a:fld id="{D7FFFDD8-F172-4A3F-B4DA-9FA2BDD3121C}" type="slidenum">
              <a:rPr lang="en-IN" smtClean="0"/>
              <a:t>‹#›</a:t>
            </a:fld>
            <a:endParaRPr lang="en-IN"/>
          </a:p>
        </p:txBody>
      </p:sp>
    </p:spTree>
    <p:extLst>
      <p:ext uri="{BB962C8B-B14F-4D97-AF65-F5344CB8AC3E}">
        <p14:creationId xmlns:p14="http://schemas.microsoft.com/office/powerpoint/2010/main" val="1059665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FB506A-9DD8-4938-869A-98955EA116D4}"/>
              </a:ext>
            </a:extLst>
          </p:cNvPr>
          <p:cNvSpPr>
            <a:spLocks noGrp="1"/>
          </p:cNvSpPr>
          <p:nvPr>
            <p:ph type="dt" sz="half" idx="10"/>
          </p:nvPr>
        </p:nvSpPr>
        <p:spPr/>
        <p:txBody>
          <a:bodyPr/>
          <a:lstStyle/>
          <a:p>
            <a:fld id="{2F96AF6A-2A6B-482C-BA9E-2D365579B3E7}" type="datetimeFigureOut">
              <a:rPr lang="en-IN" smtClean="0"/>
              <a:t>23-11-2020</a:t>
            </a:fld>
            <a:endParaRPr lang="en-IN"/>
          </a:p>
        </p:txBody>
      </p:sp>
      <p:sp>
        <p:nvSpPr>
          <p:cNvPr id="3" name="Footer Placeholder 2">
            <a:extLst>
              <a:ext uri="{FF2B5EF4-FFF2-40B4-BE49-F238E27FC236}">
                <a16:creationId xmlns:a16="http://schemas.microsoft.com/office/drawing/2014/main" id="{3741AAD6-7094-432D-B213-78D70D484E9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A63AC7-BCB4-4064-8786-3073324B23AC}"/>
              </a:ext>
            </a:extLst>
          </p:cNvPr>
          <p:cNvSpPr>
            <a:spLocks noGrp="1"/>
          </p:cNvSpPr>
          <p:nvPr>
            <p:ph type="sldNum" sz="quarter" idx="12"/>
          </p:nvPr>
        </p:nvSpPr>
        <p:spPr/>
        <p:txBody>
          <a:bodyPr/>
          <a:lstStyle/>
          <a:p>
            <a:fld id="{D7FFFDD8-F172-4A3F-B4DA-9FA2BDD3121C}" type="slidenum">
              <a:rPr lang="en-IN" smtClean="0"/>
              <a:t>‹#›</a:t>
            </a:fld>
            <a:endParaRPr lang="en-IN"/>
          </a:p>
        </p:txBody>
      </p:sp>
    </p:spTree>
    <p:extLst>
      <p:ext uri="{BB962C8B-B14F-4D97-AF65-F5344CB8AC3E}">
        <p14:creationId xmlns:p14="http://schemas.microsoft.com/office/powerpoint/2010/main" val="4023819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7D63-1122-422F-BE26-6E2C6103F9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89B0B2-B75D-45E3-B75C-CD68B3A034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C355A27-077E-4568-8912-9D98464B7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C57C51-E396-453A-90E6-8C416489FD37}"/>
              </a:ext>
            </a:extLst>
          </p:cNvPr>
          <p:cNvSpPr>
            <a:spLocks noGrp="1"/>
          </p:cNvSpPr>
          <p:nvPr>
            <p:ph type="dt" sz="half" idx="10"/>
          </p:nvPr>
        </p:nvSpPr>
        <p:spPr/>
        <p:txBody>
          <a:bodyPr/>
          <a:lstStyle/>
          <a:p>
            <a:fld id="{2F96AF6A-2A6B-482C-BA9E-2D365579B3E7}" type="datetimeFigureOut">
              <a:rPr lang="en-IN" smtClean="0"/>
              <a:t>23-11-2020</a:t>
            </a:fld>
            <a:endParaRPr lang="en-IN"/>
          </a:p>
        </p:txBody>
      </p:sp>
      <p:sp>
        <p:nvSpPr>
          <p:cNvPr id="6" name="Footer Placeholder 5">
            <a:extLst>
              <a:ext uri="{FF2B5EF4-FFF2-40B4-BE49-F238E27FC236}">
                <a16:creationId xmlns:a16="http://schemas.microsoft.com/office/drawing/2014/main" id="{7F67BBB9-07E6-4D0B-9CB4-8F55AFFF96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A3CC2A-DB1F-4EAF-925B-BB55EC01B77F}"/>
              </a:ext>
            </a:extLst>
          </p:cNvPr>
          <p:cNvSpPr>
            <a:spLocks noGrp="1"/>
          </p:cNvSpPr>
          <p:nvPr>
            <p:ph type="sldNum" sz="quarter" idx="12"/>
          </p:nvPr>
        </p:nvSpPr>
        <p:spPr/>
        <p:txBody>
          <a:bodyPr/>
          <a:lstStyle/>
          <a:p>
            <a:fld id="{D7FFFDD8-F172-4A3F-B4DA-9FA2BDD3121C}" type="slidenum">
              <a:rPr lang="en-IN" smtClean="0"/>
              <a:t>‹#›</a:t>
            </a:fld>
            <a:endParaRPr lang="en-IN"/>
          </a:p>
        </p:txBody>
      </p:sp>
    </p:spTree>
    <p:extLst>
      <p:ext uri="{BB962C8B-B14F-4D97-AF65-F5344CB8AC3E}">
        <p14:creationId xmlns:p14="http://schemas.microsoft.com/office/powerpoint/2010/main" val="3170695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322C3-6775-4C37-AF9C-0118F8BFD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1FD1DA-E48A-4939-AF4D-10F5FBC860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B5BE47-1C7D-467A-BDAA-306BBAD80B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CF417-E454-4DB6-BD7D-81CA1E8FB4B2}"/>
              </a:ext>
            </a:extLst>
          </p:cNvPr>
          <p:cNvSpPr>
            <a:spLocks noGrp="1"/>
          </p:cNvSpPr>
          <p:nvPr>
            <p:ph type="dt" sz="half" idx="10"/>
          </p:nvPr>
        </p:nvSpPr>
        <p:spPr/>
        <p:txBody>
          <a:bodyPr/>
          <a:lstStyle/>
          <a:p>
            <a:fld id="{2F96AF6A-2A6B-482C-BA9E-2D365579B3E7}" type="datetimeFigureOut">
              <a:rPr lang="en-IN" smtClean="0"/>
              <a:t>23-11-2020</a:t>
            </a:fld>
            <a:endParaRPr lang="en-IN"/>
          </a:p>
        </p:txBody>
      </p:sp>
      <p:sp>
        <p:nvSpPr>
          <p:cNvPr id="6" name="Footer Placeholder 5">
            <a:extLst>
              <a:ext uri="{FF2B5EF4-FFF2-40B4-BE49-F238E27FC236}">
                <a16:creationId xmlns:a16="http://schemas.microsoft.com/office/drawing/2014/main" id="{B17D3469-FD16-4EF9-8C57-301C2F03D8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79DD7D-8737-4EE8-A205-FDDBD6CE551F}"/>
              </a:ext>
            </a:extLst>
          </p:cNvPr>
          <p:cNvSpPr>
            <a:spLocks noGrp="1"/>
          </p:cNvSpPr>
          <p:nvPr>
            <p:ph type="sldNum" sz="quarter" idx="12"/>
          </p:nvPr>
        </p:nvSpPr>
        <p:spPr/>
        <p:txBody>
          <a:bodyPr/>
          <a:lstStyle/>
          <a:p>
            <a:fld id="{D7FFFDD8-F172-4A3F-B4DA-9FA2BDD3121C}" type="slidenum">
              <a:rPr lang="en-IN" smtClean="0"/>
              <a:t>‹#›</a:t>
            </a:fld>
            <a:endParaRPr lang="en-IN"/>
          </a:p>
        </p:txBody>
      </p:sp>
    </p:spTree>
    <p:extLst>
      <p:ext uri="{BB962C8B-B14F-4D97-AF65-F5344CB8AC3E}">
        <p14:creationId xmlns:p14="http://schemas.microsoft.com/office/powerpoint/2010/main" val="76341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87F90F-2CF9-4F7F-BE86-2654086D4B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E92455-6FE2-48A6-9C5A-092F29BF52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F81AA6-4130-4EA9-AA6B-8E61204EB1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6AF6A-2A6B-482C-BA9E-2D365579B3E7}" type="datetimeFigureOut">
              <a:rPr lang="en-IN" smtClean="0"/>
              <a:t>23-11-2020</a:t>
            </a:fld>
            <a:endParaRPr lang="en-IN"/>
          </a:p>
        </p:txBody>
      </p:sp>
      <p:sp>
        <p:nvSpPr>
          <p:cNvPr id="5" name="Footer Placeholder 4">
            <a:extLst>
              <a:ext uri="{FF2B5EF4-FFF2-40B4-BE49-F238E27FC236}">
                <a16:creationId xmlns:a16="http://schemas.microsoft.com/office/drawing/2014/main" id="{34C189AA-2E5E-465D-A325-DA5518F2CE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2A6ACC-761C-46FC-AC0B-44039233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FFFDD8-F172-4A3F-B4DA-9FA2BDD3121C}" type="slidenum">
              <a:rPr lang="en-IN" smtClean="0"/>
              <a:t>‹#›</a:t>
            </a:fld>
            <a:endParaRPr lang="en-IN"/>
          </a:p>
        </p:txBody>
      </p:sp>
    </p:spTree>
    <p:extLst>
      <p:ext uri="{BB962C8B-B14F-4D97-AF65-F5344CB8AC3E}">
        <p14:creationId xmlns:p14="http://schemas.microsoft.com/office/powerpoint/2010/main" val="771228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5771-D159-49A4-B6B4-D4A6DF2B7AAE}"/>
              </a:ext>
            </a:extLst>
          </p:cNvPr>
          <p:cNvSpPr>
            <a:spLocks noGrp="1"/>
          </p:cNvSpPr>
          <p:nvPr>
            <p:ph type="ctrTitle"/>
          </p:nvPr>
        </p:nvSpPr>
        <p:spPr>
          <a:xfrm>
            <a:off x="1000124" y="-476249"/>
            <a:ext cx="9839325" cy="3600450"/>
          </a:xfrm>
        </p:spPr>
        <p:txBody>
          <a:bodyPr>
            <a:normAutofit/>
          </a:bodyPr>
          <a:lstStyle/>
          <a:p>
            <a:r>
              <a:rPr lang="en-IN" sz="3600" b="1" u="sng" dirty="0">
                <a:latin typeface="Times New Roman" panose="02020603050405020304" pitchFamily="18" charset="0"/>
                <a:ea typeface="Calibri" panose="020F0502020204030204" pitchFamily="34" charset="0"/>
                <a:cs typeface="Times New Roman" panose="02020603050405020304" pitchFamily="18" charset="0"/>
              </a:rPr>
              <a:t>IMAGE BASED CROP </a:t>
            </a:r>
            <a:r>
              <a:rPr lang="en-IN" sz="3600" b="1" u="sng" dirty="0">
                <a:effectLst/>
                <a:latin typeface="Times New Roman" panose="02020603050405020304" pitchFamily="18" charset="0"/>
                <a:ea typeface="Calibri" panose="020F0502020204030204" pitchFamily="34" charset="0"/>
                <a:cs typeface="Times New Roman" panose="02020603050405020304" pitchFamily="18" charset="0"/>
              </a:rPr>
              <a:t> DISEASE DETECTION USING CONVOLUTION NEURAL   NETWORKS ALGORITHM</a:t>
            </a:r>
            <a:br>
              <a:rPr lang="en-IN" sz="1800" b="1" dirty="0">
                <a:effectLst/>
                <a:latin typeface="Calibri" panose="020F0502020204030204" pitchFamily="34" charset="0"/>
                <a:ea typeface="Calibri" panose="020F0502020204030204" pitchFamily="34" charset="0"/>
                <a:cs typeface="Times New Roman" panose="02020603050405020304" pitchFamily="18" charset="0"/>
              </a:rPr>
            </a:br>
            <a:endParaRPr lang="en-IN" b="1" dirty="0"/>
          </a:p>
        </p:txBody>
      </p:sp>
      <p:sp>
        <p:nvSpPr>
          <p:cNvPr id="3" name="Subtitle 2">
            <a:extLst>
              <a:ext uri="{FF2B5EF4-FFF2-40B4-BE49-F238E27FC236}">
                <a16:creationId xmlns:a16="http://schemas.microsoft.com/office/drawing/2014/main" id="{A4406211-D622-493B-9BD0-B4E4B83154A2}"/>
              </a:ext>
            </a:extLst>
          </p:cNvPr>
          <p:cNvSpPr>
            <a:spLocks noGrp="1"/>
          </p:cNvSpPr>
          <p:nvPr>
            <p:ph type="subTitle" idx="1"/>
          </p:nvPr>
        </p:nvSpPr>
        <p:spPr>
          <a:xfrm>
            <a:off x="1524000" y="3602038"/>
            <a:ext cx="9144000" cy="2493962"/>
          </a:xfrm>
        </p:spPr>
        <p:txBody>
          <a:bodyPr>
            <a:normAutofit/>
          </a:bodyPr>
          <a:lstStyle/>
          <a:p>
            <a:pPr algn="l"/>
            <a:r>
              <a:rPr lang="en-IN" b="1" dirty="0">
                <a:latin typeface="Times New Roman" panose="02020603050405020304" pitchFamily="18" charset="0"/>
                <a:cs typeface="Times New Roman" panose="02020603050405020304" pitchFamily="18" charset="0"/>
              </a:rPr>
              <a:t>BY : </a:t>
            </a:r>
          </a:p>
          <a:p>
            <a:pPr algn="l"/>
            <a:r>
              <a:rPr lang="en-IN" b="1" dirty="0">
                <a:latin typeface="Times New Roman" panose="02020603050405020304" pitchFamily="18" charset="0"/>
                <a:cs typeface="Times New Roman" panose="02020603050405020304" pitchFamily="18" charset="0"/>
              </a:rPr>
              <a:t>ABHITI LABROO   191225</a:t>
            </a:r>
          </a:p>
          <a:p>
            <a:pPr algn="l"/>
            <a:r>
              <a:rPr lang="en-IN" b="1" dirty="0">
                <a:latin typeface="Times New Roman" panose="02020603050405020304" pitchFamily="18" charset="0"/>
                <a:cs typeface="Times New Roman" panose="02020603050405020304" pitchFamily="18" charset="0"/>
              </a:rPr>
              <a:t>KUNIKA SHARMA   191227</a:t>
            </a:r>
          </a:p>
          <a:p>
            <a:pPr algn="l"/>
            <a:endParaRPr lang="en-IN" dirty="0">
              <a:latin typeface="Arial Black" panose="020B0A04020102020204" pitchFamily="34" charset="0"/>
            </a:endParaRPr>
          </a:p>
          <a:p>
            <a:pPr algn="r"/>
            <a:endParaRPr lang="en-IN" dirty="0">
              <a:latin typeface="Arial Black" panose="020B0A04020102020204" pitchFamily="34" charset="0"/>
            </a:endParaRPr>
          </a:p>
        </p:txBody>
      </p:sp>
      <p:pic>
        <p:nvPicPr>
          <p:cNvPr id="7" name="Picture 6">
            <a:extLst>
              <a:ext uri="{FF2B5EF4-FFF2-40B4-BE49-F238E27FC236}">
                <a16:creationId xmlns:a16="http://schemas.microsoft.com/office/drawing/2014/main" id="{CF30BB22-0181-4AD0-BB36-B9AC20E26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853" y="2838450"/>
            <a:ext cx="4432471" cy="4008927"/>
          </a:xfrm>
          <a:prstGeom prst="rect">
            <a:avLst/>
          </a:prstGeom>
        </p:spPr>
      </p:pic>
    </p:spTree>
    <p:extLst>
      <p:ext uri="{BB962C8B-B14F-4D97-AF65-F5344CB8AC3E}">
        <p14:creationId xmlns:p14="http://schemas.microsoft.com/office/powerpoint/2010/main" val="1041141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000000"/>
                </a:solidFill>
                <a:latin typeface="Times New Roman" panose="02020603050405020304" pitchFamily="18" charset="0"/>
                <a:cs typeface="Times New Roman" panose="02020603050405020304" pitchFamily="18" charset="0"/>
              </a:rPr>
              <a:t>CONCLUSION  AND  FUTURE WORK</a:t>
            </a:r>
            <a:endParaRPr lang="en-US" dirty="0"/>
          </a:p>
        </p:txBody>
      </p:sp>
      <p:sp>
        <p:nvSpPr>
          <p:cNvPr id="3" name="Content Placeholder 2"/>
          <p:cNvSpPr>
            <a:spLocks noGrp="1"/>
          </p:cNvSpPr>
          <p:nvPr>
            <p:ph idx="1"/>
          </p:nvPr>
        </p:nvSpPr>
        <p:spPr>
          <a:xfrm>
            <a:off x="398585" y="1477108"/>
            <a:ext cx="11594123" cy="4699855"/>
          </a:xfrm>
        </p:spPr>
        <p:txBody>
          <a:bodyPr>
            <a:normAutofit/>
          </a:bodyPr>
          <a:lstStyle/>
          <a:p>
            <a:pPr marL="0" indent="0">
              <a:buNone/>
            </a:pPr>
            <a:r>
              <a:rPr lang="en-IN" b="1" u="sng" dirty="0">
                <a:latin typeface="Times New Roman" panose="02020603050405020304" pitchFamily="18" charset="0"/>
                <a:cs typeface="Times New Roman" panose="02020603050405020304" pitchFamily="18" charset="0"/>
              </a:rPr>
              <a:t>CONCLUSION: </a:t>
            </a:r>
          </a:p>
          <a:p>
            <a:pPr marL="0" indent="0">
              <a:buNone/>
            </a:pPr>
            <a:r>
              <a:rPr lang="en-US" sz="1900" dirty="0">
                <a:latin typeface="Times New Roman" panose="02020603050405020304" pitchFamily="18" charset="0"/>
                <a:cs typeface="Times New Roman" panose="02020603050405020304" pitchFamily="18" charset="0"/>
              </a:rPr>
              <a:t>The present paper reviews and summarizes image processing techniques for several plant species that have been used for recognizing plant diseases. These techniques are used to analyses the healthy and diseased plants leaves. Some of the challenges in these techniques viz. effect of background data in the resulting image, optimization of the technique for a specific plant leaf diseases, and automation of the technique for continuous automated monitoring of plant leaf diseases under real world field conditions. The review suggests that this disease detection technique shows a good potential with an ability to detect plant leaf diseases and some limitations. Therefore, there is scope of improvement in the existing research</a:t>
            </a:r>
            <a:endParaRPr lang="en-IN" sz="1900" b="1" u="sng"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In the proposed work, we have developed a CNN based model to detect the disease in </a:t>
            </a:r>
            <a:r>
              <a:rPr lang="en-IN" sz="1900" b="1" dirty="0">
                <a:latin typeface="Times New Roman" panose="02020603050405020304" pitchFamily="18" charset="0"/>
                <a:cs typeface="Times New Roman" panose="02020603050405020304" pitchFamily="18" charset="0"/>
              </a:rPr>
              <a:t>TOMATO</a:t>
            </a:r>
            <a:r>
              <a:rPr lang="en-IN" sz="1900" dirty="0">
                <a:latin typeface="Times New Roman" panose="02020603050405020304" pitchFamily="18" charset="0"/>
                <a:cs typeface="Times New Roman" panose="02020603050405020304" pitchFamily="18" charset="0"/>
              </a:rPr>
              <a:t> and </a:t>
            </a:r>
            <a:r>
              <a:rPr lang="en-IN" sz="1900" b="1" dirty="0">
                <a:latin typeface="Times New Roman" panose="02020603050405020304" pitchFamily="18" charset="0"/>
                <a:cs typeface="Times New Roman" panose="02020603050405020304" pitchFamily="18" charset="0"/>
              </a:rPr>
              <a:t>POTATO </a:t>
            </a:r>
            <a:r>
              <a:rPr lang="en-IN" sz="1900" dirty="0">
                <a:latin typeface="Times New Roman" panose="02020603050405020304" pitchFamily="18" charset="0"/>
                <a:cs typeface="Times New Roman" panose="02020603050405020304" pitchFamily="18" charset="0"/>
              </a:rPr>
              <a:t>crop. In the proposed CNN based architecture there are 3 convolution and max pooling layers with varying number of filters in each layer. For the experiment purpose, we have taken the tomato and potato leaf data from Plant Village dataset. </a:t>
            </a:r>
          </a:p>
          <a:p>
            <a:pPr marL="0" indent="0">
              <a:buNone/>
            </a:pPr>
            <a:r>
              <a:rPr lang="en-IN" sz="1900" dirty="0">
                <a:latin typeface="Times New Roman" panose="02020603050405020304" pitchFamily="18" charset="0"/>
                <a:cs typeface="Times New Roman" panose="02020603050405020304" pitchFamily="18" charset="0"/>
              </a:rPr>
              <a:t>As the images inside class is not balanced, so that data augmentation techniques have been applied to balance the images inside the class. Experimentally, it is observed the testing accuracy of the model is ranging from 60% to 100% for the classes. Moreover, the average testing accuracy of the model is 97.58%.</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2560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4769"/>
            <a:ext cx="10515600" cy="5532194"/>
          </a:xfrm>
        </p:spPr>
        <p:txBody>
          <a:bodyPr/>
          <a:lstStyle/>
          <a:p>
            <a:pPr marL="0" indent="0">
              <a:buNone/>
            </a:pPr>
            <a:r>
              <a:rPr lang="en-IN" b="1" u="sng" dirty="0">
                <a:latin typeface="Times New Roman" panose="02020603050405020304" pitchFamily="18" charset="0"/>
                <a:cs typeface="Times New Roman" panose="02020603050405020304" pitchFamily="18" charset="0"/>
              </a:rPr>
              <a:t>FUTURE WORK: </a:t>
            </a:r>
          </a:p>
          <a:p>
            <a:pPr marL="0" indent="0">
              <a:buNone/>
            </a:pPr>
            <a:r>
              <a:rPr lang="en-IN" sz="1800" dirty="0">
                <a:latin typeface="Times New Roman" panose="02020603050405020304" pitchFamily="18" charset="0"/>
                <a:cs typeface="Times New Roman" panose="02020603050405020304" pitchFamily="18" charset="0"/>
              </a:rPr>
              <a:t>As a future work, we are trying to modify the model with a greater number of images with some other crop. Moreover, we are also in process to improve the same model on same dataset as testing accuracy is less. The severity of plant diseases changes with the passage of time, therefore, Deep Learning models should be improved/modified to enable them to detect and classify diseases during their complete cycle of occurrence.</a:t>
            </a:r>
          </a:p>
          <a:p>
            <a:pPr marL="0" indent="0">
              <a:buNone/>
            </a:pPr>
            <a:r>
              <a:rPr lang="en-IN" sz="1800" dirty="0">
                <a:latin typeface="Times New Roman" panose="02020603050405020304" pitchFamily="18" charset="0"/>
                <a:cs typeface="Times New Roman" panose="02020603050405020304" pitchFamily="18" charset="0"/>
              </a:rPr>
              <a:t>As a future work, we are trying to modify the model with a greater number of images with some other crop. Moreover, we are also in process to improve the same model on same dataset as testing accuracy is less. The severity of plant diseases changes with the passage of time, therefore, Deep Learning models should be improved/modified to enable them to detect and classify diseases during their complete cycle of occurrence</a:t>
            </a:r>
            <a:r>
              <a:rPr lang="en-IN" sz="1800" dirty="0"/>
              <a:t>.</a:t>
            </a:r>
          </a:p>
          <a:p>
            <a:pPr marL="0" indent="0">
              <a:buNone/>
            </a:pPr>
            <a:r>
              <a:rPr lang="en-IN" sz="1800" dirty="0">
                <a:latin typeface="Times New Roman" panose="02020603050405020304" pitchFamily="18" charset="0"/>
                <a:cs typeface="Times New Roman" panose="02020603050405020304" pitchFamily="18" charset="0"/>
              </a:rPr>
              <a:t>A comprehensive study is required to understand the factors affecting the detection of plant diseases, like the classes and size of datasets, learning rate, illumination, and the like.</a:t>
            </a:r>
            <a:endParaRPr lang="en-US"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693" y="4173415"/>
            <a:ext cx="18288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706" y="4211515"/>
            <a:ext cx="2305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580" y="4187703"/>
            <a:ext cx="210502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4364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B553-B491-4F4F-9CA2-D6D155459F1B}"/>
              </a:ext>
            </a:extLst>
          </p:cNvPr>
          <p:cNvSpPr>
            <a:spLocks noGrp="1"/>
          </p:cNvSpPr>
          <p:nvPr>
            <p:ph type="ctrTitle"/>
          </p:nvPr>
        </p:nvSpPr>
        <p:spPr>
          <a:xfrm>
            <a:off x="1381125" y="217488"/>
            <a:ext cx="9144000" cy="1239837"/>
          </a:xfrm>
        </p:spPr>
        <p:txBody>
          <a:bodyPr/>
          <a:lstStyle/>
          <a:p>
            <a:r>
              <a:rPr lang="en-IN" b="1" u="sng" dirty="0">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E3D223F6-2784-4C58-8709-B933698C5F3E}"/>
              </a:ext>
            </a:extLst>
          </p:cNvPr>
          <p:cNvSpPr>
            <a:spLocks noGrp="1"/>
          </p:cNvSpPr>
          <p:nvPr>
            <p:ph type="subTitle" idx="1"/>
          </p:nvPr>
        </p:nvSpPr>
        <p:spPr>
          <a:xfrm>
            <a:off x="1524000" y="1688123"/>
            <a:ext cx="9144000" cy="4798402"/>
          </a:xfrm>
        </p:spPr>
        <p:txBody>
          <a:bodyPr/>
          <a:lstStyle/>
          <a:p>
            <a:pPr algn="l"/>
            <a:r>
              <a:rPr lang="en-US" sz="1800" dirty="0">
                <a:solidFill>
                  <a:srgbClr val="000000"/>
                </a:solidFill>
                <a:effectLst/>
                <a:latin typeface="Times New Roman" panose="02020603050405020304" pitchFamily="18" charset="0"/>
                <a:ea typeface="Times New Roman" panose="02020603050405020304" pitchFamily="18" charset="0"/>
              </a:rPr>
              <a:t>The studies of plant disease refer to the studies of  visually observable  patterns on  the plants. This requires large amount of work and also requires excessive processing time. The image processing techniques can be used in the plant disease detection.</a:t>
            </a:r>
          </a:p>
          <a:p>
            <a:pPr algn="l"/>
            <a:endParaRPr lang="en-US" sz="1800" dirty="0">
              <a:solidFill>
                <a:srgbClr val="000000"/>
              </a:solidFill>
              <a:latin typeface="Times New Roman" panose="02020603050405020304" pitchFamily="18" charset="0"/>
              <a:ea typeface="Times New Roman" panose="02020603050405020304" pitchFamily="18" charset="0"/>
            </a:endParaRPr>
          </a:p>
          <a:p>
            <a:pPr algn="l"/>
            <a:r>
              <a:rPr lang="en-US"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Viral Disease Symptoms  :     </a:t>
            </a:r>
          </a:p>
          <a:p>
            <a:pPr algn="l"/>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Leaves  might  be  wrinkled,  curled  and growth may be stunted.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800" dirty="0">
              <a:solidFill>
                <a:srgbClr val="000000"/>
              </a:solidFill>
              <a:effectLst/>
              <a:latin typeface="Times New Roman" panose="02020603050405020304" pitchFamily="18" charset="0"/>
              <a:ea typeface="Times New Roman" panose="02020603050405020304" pitchFamily="18" charset="0"/>
            </a:endParaRPr>
          </a:p>
          <a:p>
            <a:pPr algn="l"/>
            <a:endParaRPr lang="en-US" sz="1800" dirty="0">
              <a:solidFill>
                <a:srgbClr val="000000"/>
              </a:solidFill>
              <a:latin typeface="Times New Roman" panose="02020603050405020304" pitchFamily="18" charset="0"/>
            </a:endParaRPr>
          </a:p>
          <a:p>
            <a:pPr algn="l"/>
            <a:r>
              <a:rPr lang="en-US"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Bacterial Disease Symptoms  :   </a:t>
            </a:r>
          </a:p>
          <a:p>
            <a:pPr algn="l"/>
            <a:r>
              <a:rPr lang="en-US" sz="1800" dirty="0">
                <a:solidFill>
                  <a:srgbClr val="000000"/>
                </a:solidFill>
                <a:effectLst/>
                <a:latin typeface="Times New Roman" panose="02020603050405020304" pitchFamily="18" charset="0"/>
                <a:ea typeface="Times New Roman" panose="02020603050405020304" pitchFamily="18" charset="0"/>
              </a:rPr>
              <a:t>The disease is characterized by tiny pale green spots which soon come </a:t>
            </a:r>
          </a:p>
          <a:p>
            <a:pPr algn="l"/>
            <a:r>
              <a:rPr lang="en-US" sz="1800" dirty="0">
                <a:solidFill>
                  <a:srgbClr val="000000"/>
                </a:solidFill>
                <a:effectLst/>
                <a:latin typeface="Times New Roman" panose="02020603050405020304" pitchFamily="18" charset="0"/>
                <a:ea typeface="Times New Roman" panose="02020603050405020304" pitchFamily="18" charset="0"/>
              </a:rPr>
              <a:t>into view as water- soaked.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800" dirty="0">
              <a:solidFill>
                <a:srgbClr val="000000"/>
              </a:solidFill>
              <a:latin typeface="Times New Roman" panose="02020603050405020304" pitchFamily="18" charset="0"/>
            </a:endParaRPr>
          </a:p>
        </p:txBody>
      </p:sp>
      <p:pic>
        <p:nvPicPr>
          <p:cNvPr id="5" name="Picture 4">
            <a:extLst>
              <a:ext uri="{FF2B5EF4-FFF2-40B4-BE49-F238E27FC236}">
                <a16:creationId xmlns:a16="http://schemas.microsoft.com/office/drawing/2014/main" id="{403CB98C-7B92-4A39-881B-E44AD767D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0576" y="2907589"/>
            <a:ext cx="2609850" cy="1359611"/>
          </a:xfrm>
          <a:prstGeom prst="rect">
            <a:avLst/>
          </a:prstGeom>
        </p:spPr>
      </p:pic>
      <p:pic>
        <p:nvPicPr>
          <p:cNvPr id="7" name="Picture 6">
            <a:extLst>
              <a:ext uri="{FF2B5EF4-FFF2-40B4-BE49-F238E27FC236}">
                <a16:creationId xmlns:a16="http://schemas.microsoft.com/office/drawing/2014/main" id="{0257A3F2-4FE7-4685-B3A2-1EFD587DF1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3952" y="4857750"/>
            <a:ext cx="2276474" cy="1565525"/>
          </a:xfrm>
          <a:prstGeom prst="rect">
            <a:avLst/>
          </a:prstGeom>
        </p:spPr>
      </p:pic>
    </p:spTree>
    <p:extLst>
      <p:ext uri="{BB962C8B-B14F-4D97-AF65-F5344CB8AC3E}">
        <p14:creationId xmlns:p14="http://schemas.microsoft.com/office/powerpoint/2010/main" val="762874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22610-4BDB-4454-80A4-1A5E03C6E510}"/>
              </a:ext>
            </a:extLst>
          </p:cNvPr>
          <p:cNvSpPr>
            <a:spLocks noGrp="1"/>
          </p:cNvSpPr>
          <p:nvPr>
            <p:ph type="ctrTitle"/>
          </p:nvPr>
        </p:nvSpPr>
        <p:spPr>
          <a:xfrm>
            <a:off x="1162050" y="274638"/>
            <a:ext cx="9144000" cy="1655762"/>
          </a:xfrm>
        </p:spPr>
        <p:txBody>
          <a:bodyPr>
            <a:normAutofit/>
          </a:bodyPr>
          <a:lstStyle/>
          <a:p>
            <a:pPr algn="l"/>
            <a:r>
              <a:rPr lang="en-US"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Fungal Disease Symptoms :</a:t>
            </a:r>
            <a:br>
              <a:rPr lang="en-US"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White fungal growth appears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on the leaf and it’s undersides.</a:t>
            </a:r>
            <a:endParaRPr lang="en-IN" dirty="0"/>
          </a:p>
        </p:txBody>
      </p:sp>
      <p:sp>
        <p:nvSpPr>
          <p:cNvPr id="3" name="Subtitle 2">
            <a:extLst>
              <a:ext uri="{FF2B5EF4-FFF2-40B4-BE49-F238E27FC236}">
                <a16:creationId xmlns:a16="http://schemas.microsoft.com/office/drawing/2014/main" id="{984F7DD2-FE54-49FB-90C6-D70FBD42A8EF}"/>
              </a:ext>
            </a:extLst>
          </p:cNvPr>
          <p:cNvSpPr>
            <a:spLocks noGrp="1"/>
          </p:cNvSpPr>
          <p:nvPr>
            <p:ph type="subTitle" idx="1"/>
          </p:nvPr>
        </p:nvSpPr>
        <p:spPr>
          <a:xfrm>
            <a:off x="514350" y="2362200"/>
            <a:ext cx="10153650" cy="2895600"/>
          </a:xfrm>
        </p:spPr>
        <p:txBody>
          <a:bodyPr>
            <a:normAutofit/>
          </a:bodyPr>
          <a:lstStyle/>
          <a:p>
            <a:r>
              <a:rPr lang="en-IN" b="1" u="sng" dirty="0">
                <a:latin typeface="Times New Roman" panose="02020603050405020304" pitchFamily="18" charset="0"/>
                <a:cs typeface="Times New Roman" panose="02020603050405020304" pitchFamily="18" charset="0"/>
              </a:rPr>
              <a:t>PREVIOUS MODELS OF PLANT DISEASE DETECTION</a:t>
            </a:r>
          </a:p>
          <a:p>
            <a:pPr algn="l"/>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050D502-2050-47D8-A21B-F596E76C9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5219" y="579437"/>
            <a:ext cx="1681375" cy="1656356"/>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995464377"/>
              </p:ext>
            </p:extLst>
          </p:nvPr>
        </p:nvGraphicFramePr>
        <p:xfrm>
          <a:off x="1688123" y="2825262"/>
          <a:ext cx="8311661" cy="3812318"/>
        </p:xfrm>
        <a:graphic>
          <a:graphicData uri="http://schemas.openxmlformats.org/drawingml/2006/table">
            <a:tbl>
              <a:tblPr firstRow="1" firstCol="1" bandRow="1">
                <a:tableStyleId>{5C22544A-7EE6-4342-B048-85BDC9FD1C3A}</a:tableStyleId>
              </a:tblPr>
              <a:tblGrid>
                <a:gridCol w="2762160">
                  <a:extLst>
                    <a:ext uri="{9D8B030D-6E8A-4147-A177-3AD203B41FA5}">
                      <a16:colId xmlns:a16="http://schemas.microsoft.com/office/drawing/2014/main" val="20000"/>
                    </a:ext>
                  </a:extLst>
                </a:gridCol>
                <a:gridCol w="2771845">
                  <a:extLst>
                    <a:ext uri="{9D8B030D-6E8A-4147-A177-3AD203B41FA5}">
                      <a16:colId xmlns:a16="http://schemas.microsoft.com/office/drawing/2014/main" val="20001"/>
                    </a:ext>
                  </a:extLst>
                </a:gridCol>
                <a:gridCol w="2777656">
                  <a:extLst>
                    <a:ext uri="{9D8B030D-6E8A-4147-A177-3AD203B41FA5}">
                      <a16:colId xmlns:a16="http://schemas.microsoft.com/office/drawing/2014/main" val="20002"/>
                    </a:ext>
                  </a:extLst>
                </a:gridCol>
              </a:tblGrid>
              <a:tr h="221010">
                <a:tc>
                  <a:txBody>
                    <a:bodyPr/>
                    <a:lstStyle/>
                    <a:p>
                      <a:pPr marL="0" marR="0" algn="ctr">
                        <a:lnSpc>
                          <a:spcPct val="107000"/>
                        </a:lnSpc>
                        <a:spcBef>
                          <a:spcPts val="0"/>
                        </a:spcBef>
                        <a:spcAft>
                          <a:spcPts val="0"/>
                        </a:spcAft>
                      </a:pPr>
                      <a:r>
                        <a:rPr lang="en-IN" sz="1400" b="1" dirty="0">
                          <a:effectLst/>
                          <a:latin typeface="Times New Roman" panose="02020603050405020304" pitchFamily="18" charset="0"/>
                          <a:cs typeface="Times New Roman" panose="02020603050405020304" pitchFamily="18" charset="0"/>
                        </a:rPr>
                        <a:t>Author Name</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400" b="1">
                          <a:effectLst/>
                          <a:latin typeface="Times New Roman" panose="02020603050405020304" pitchFamily="18" charset="0"/>
                          <a:cs typeface="Times New Roman" panose="02020603050405020304" pitchFamily="18" charset="0"/>
                        </a:rPr>
                        <a:t>Techniques</a:t>
                      </a:r>
                      <a:endParaRPr lang="en-US" sz="1400" b="1">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IN" sz="1400" b="1">
                          <a:effectLst/>
                          <a:latin typeface="Times New Roman" panose="02020603050405020304" pitchFamily="18" charset="0"/>
                          <a:cs typeface="Times New Roman" panose="02020603050405020304" pitchFamily="18" charset="0"/>
                        </a:rPr>
                        <a:t>Description</a:t>
                      </a:r>
                      <a:endParaRPr lang="en-US" sz="1400" b="1">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84040">
                <a:tc>
                  <a:txBody>
                    <a:bodyPr/>
                    <a:lstStyle/>
                    <a:p>
                      <a:pPr marL="0" marR="0">
                        <a:lnSpc>
                          <a:spcPct val="107000"/>
                        </a:lnSpc>
                        <a:spcBef>
                          <a:spcPts val="0"/>
                        </a:spcBef>
                        <a:spcAft>
                          <a:spcPts val="0"/>
                        </a:spcAft>
                      </a:pPr>
                      <a:r>
                        <a:rPr lang="en-US" sz="1400" b="1" dirty="0" err="1">
                          <a:effectLst/>
                          <a:latin typeface="Times New Roman" panose="02020603050405020304" pitchFamily="18" charset="0"/>
                          <a:cs typeface="Times New Roman" panose="02020603050405020304" pitchFamily="18" charset="0"/>
                        </a:rPr>
                        <a:t>Sachin</a:t>
                      </a:r>
                      <a:r>
                        <a:rPr lang="en-US" sz="1400" b="1" dirty="0">
                          <a:effectLst/>
                          <a:latin typeface="Times New Roman" panose="02020603050405020304" pitchFamily="18" charset="0"/>
                          <a:cs typeface="Times New Roman" panose="02020603050405020304" pitchFamily="18" charset="0"/>
                        </a:rPr>
                        <a:t>  D. </a:t>
                      </a:r>
                      <a:r>
                        <a:rPr lang="en-US" sz="1400" b="1" dirty="0" err="1">
                          <a:effectLst/>
                          <a:latin typeface="Times New Roman" panose="02020603050405020304" pitchFamily="18" charset="0"/>
                          <a:cs typeface="Times New Roman" panose="02020603050405020304" pitchFamily="18" charset="0"/>
                        </a:rPr>
                        <a:t>Khirade</a:t>
                      </a:r>
                      <a:r>
                        <a:rPr lang="en-US" sz="1400" b="1" dirty="0">
                          <a:effectLst/>
                          <a:latin typeface="Times New Roman" panose="02020603050405020304" pitchFamily="18" charset="0"/>
                          <a:cs typeface="Times New Roman" panose="02020603050405020304" pitchFamily="18" charset="0"/>
                        </a:rPr>
                        <a:t>, A.B. </a:t>
                      </a:r>
                      <a:r>
                        <a:rPr lang="en-US" sz="1400" b="1" dirty="0" err="1">
                          <a:effectLst/>
                          <a:latin typeface="Times New Roman" panose="02020603050405020304" pitchFamily="18" charset="0"/>
                          <a:cs typeface="Times New Roman" panose="02020603050405020304" pitchFamily="18" charset="0"/>
                        </a:rPr>
                        <a:t>Patil</a:t>
                      </a:r>
                      <a:r>
                        <a:rPr lang="en-US" sz="1400" b="1" dirty="0">
                          <a:effectLst/>
                          <a:latin typeface="Times New Roman" panose="02020603050405020304" pitchFamily="18" charset="0"/>
                          <a:cs typeface="Times New Roman" panose="02020603050405020304" pitchFamily="18" charset="0"/>
                        </a:rPr>
                        <a:t> </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K-means clustering</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a:effectLst/>
                          <a:latin typeface="Times New Roman" panose="02020603050405020304" pitchFamily="18" charset="0"/>
                          <a:cs typeface="Times New Roman" panose="02020603050405020304" pitchFamily="18" charset="0"/>
                        </a:rPr>
                        <a:t>Discussed  various plant  leaf  diseases &amp;  classification </a:t>
                      </a:r>
                    </a:p>
                    <a:p>
                      <a:pPr marL="0" marR="0">
                        <a:lnSpc>
                          <a:spcPct val="107000"/>
                        </a:lnSpc>
                        <a:spcBef>
                          <a:spcPts val="0"/>
                        </a:spcBef>
                        <a:spcAft>
                          <a:spcPts val="0"/>
                        </a:spcAft>
                      </a:pPr>
                      <a:r>
                        <a:rPr lang="en-US" sz="1400" b="1">
                          <a:effectLst/>
                          <a:latin typeface="Times New Roman" panose="02020603050405020304" pitchFamily="18" charset="0"/>
                          <a:cs typeface="Times New Roman" panose="02020603050405020304" pitchFamily="18" charset="0"/>
                        </a:rPr>
                        <a:t>method</a:t>
                      </a:r>
                    </a:p>
                    <a:p>
                      <a:pPr marL="0" marR="0">
                        <a:lnSpc>
                          <a:spcPct val="107000"/>
                        </a:lnSpc>
                        <a:spcBef>
                          <a:spcPts val="0"/>
                        </a:spcBef>
                        <a:spcAft>
                          <a:spcPts val="0"/>
                        </a:spcAft>
                      </a:pPr>
                      <a:r>
                        <a:rPr lang="en-US" sz="1400" b="1">
                          <a:effectLst/>
                          <a:latin typeface="Times New Roman" panose="02020603050405020304" pitchFamily="18" charset="0"/>
                          <a:cs typeface="Times New Roman" panose="02020603050405020304" pitchFamily="18" charset="0"/>
                        </a:rPr>
                        <a:t> </a:t>
                      </a:r>
                      <a:endParaRPr lang="en-US" sz="1400" b="1">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884040">
                <a:tc>
                  <a:txBody>
                    <a:bodyPr/>
                    <a:lstStyle/>
                    <a:p>
                      <a:pPr marL="0" marR="0">
                        <a:lnSpc>
                          <a:spcPct val="107000"/>
                        </a:lnSpc>
                        <a:spcBef>
                          <a:spcPts val="0"/>
                        </a:spcBef>
                        <a:spcAft>
                          <a:spcPts val="0"/>
                        </a:spcAft>
                      </a:pPr>
                      <a:r>
                        <a:rPr lang="en-IN" sz="1400" b="1" dirty="0" err="1">
                          <a:effectLst/>
                          <a:latin typeface="Times New Roman" panose="02020603050405020304" pitchFamily="18" charset="0"/>
                          <a:cs typeface="Times New Roman" panose="02020603050405020304" pitchFamily="18" charset="0"/>
                        </a:rPr>
                        <a:t>Sannakki</a:t>
                      </a:r>
                      <a:r>
                        <a:rPr lang="en-IN" sz="1400" b="1" dirty="0">
                          <a:effectLst/>
                          <a:latin typeface="Times New Roman" panose="02020603050405020304" pitchFamily="18" charset="0"/>
                          <a:cs typeface="Times New Roman" panose="02020603050405020304" pitchFamily="18" charset="0"/>
                        </a:rPr>
                        <a:t> et al.</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Feed Forward Back </a:t>
                      </a:r>
                    </a:p>
                    <a:p>
                      <a:pPr marL="0" marR="0">
                        <a:lnSpc>
                          <a:spcPct val="107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Propagation Neural network </a:t>
                      </a:r>
                    </a:p>
                    <a:p>
                      <a:pPr marL="0" marR="0">
                        <a:lnSpc>
                          <a:spcPct val="107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 </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a:effectLst/>
                          <a:latin typeface="Times New Roman" panose="02020603050405020304" pitchFamily="18" charset="0"/>
                          <a:cs typeface="Times New Roman" panose="02020603050405020304" pitchFamily="18" charset="0"/>
                        </a:rPr>
                        <a:t>Discussed  various plant  leaf  diseases &amp;  classification </a:t>
                      </a:r>
                    </a:p>
                    <a:p>
                      <a:pPr marL="0" marR="0">
                        <a:lnSpc>
                          <a:spcPct val="107000"/>
                        </a:lnSpc>
                        <a:spcBef>
                          <a:spcPts val="0"/>
                        </a:spcBef>
                        <a:spcAft>
                          <a:spcPts val="0"/>
                        </a:spcAft>
                      </a:pPr>
                      <a:r>
                        <a:rPr lang="en-US" sz="1400" b="1">
                          <a:effectLst/>
                          <a:latin typeface="Times New Roman" panose="02020603050405020304" pitchFamily="18" charset="0"/>
                          <a:cs typeface="Times New Roman" panose="02020603050405020304" pitchFamily="18" charset="0"/>
                        </a:rPr>
                        <a:t>Method.</a:t>
                      </a:r>
                    </a:p>
                    <a:p>
                      <a:pPr marL="0" marR="0">
                        <a:lnSpc>
                          <a:spcPct val="107000"/>
                        </a:lnSpc>
                        <a:spcBef>
                          <a:spcPts val="0"/>
                        </a:spcBef>
                        <a:spcAft>
                          <a:spcPts val="0"/>
                        </a:spcAft>
                      </a:pPr>
                      <a:r>
                        <a:rPr lang="en-US" sz="1400" b="1">
                          <a:effectLst/>
                          <a:latin typeface="Times New Roman" panose="02020603050405020304" pitchFamily="18" charset="0"/>
                          <a:cs typeface="Times New Roman" panose="02020603050405020304" pitchFamily="18" charset="0"/>
                        </a:rPr>
                        <a:t> </a:t>
                      </a:r>
                      <a:endParaRPr lang="en-US" sz="1400" b="1">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884040">
                <a:tc>
                  <a:txBody>
                    <a:bodyPr/>
                    <a:lstStyle/>
                    <a:p>
                      <a:pPr marL="0" marR="0">
                        <a:lnSpc>
                          <a:spcPct val="107000"/>
                        </a:lnSpc>
                        <a:spcBef>
                          <a:spcPts val="0"/>
                        </a:spcBef>
                        <a:spcAft>
                          <a:spcPts val="0"/>
                        </a:spcAft>
                      </a:pPr>
                      <a:r>
                        <a:rPr lang="en-IN" sz="1400" b="1" dirty="0" err="1">
                          <a:effectLst/>
                          <a:latin typeface="Times New Roman" panose="02020603050405020304" pitchFamily="18" charset="0"/>
                          <a:cs typeface="Times New Roman" panose="02020603050405020304" pitchFamily="18" charset="0"/>
                        </a:rPr>
                        <a:t>Kutty</a:t>
                      </a:r>
                      <a:r>
                        <a:rPr lang="en-IN" sz="1400" b="1" dirty="0">
                          <a:effectLst/>
                          <a:latin typeface="Times New Roman" panose="02020603050405020304" pitchFamily="18" charset="0"/>
                          <a:cs typeface="Times New Roman" panose="02020603050405020304" pitchFamily="18" charset="0"/>
                        </a:rPr>
                        <a:t> et al.</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a:effectLst/>
                          <a:latin typeface="Times New Roman" panose="02020603050405020304" pitchFamily="18" charset="0"/>
                          <a:cs typeface="Times New Roman" panose="02020603050405020304" pitchFamily="18" charset="0"/>
                        </a:rPr>
                        <a:t>Neural Network</a:t>
                      </a:r>
                    </a:p>
                    <a:p>
                      <a:pPr marL="0" marR="0">
                        <a:lnSpc>
                          <a:spcPct val="107000"/>
                        </a:lnSpc>
                        <a:spcBef>
                          <a:spcPts val="0"/>
                        </a:spcBef>
                        <a:spcAft>
                          <a:spcPts val="0"/>
                        </a:spcAft>
                      </a:pPr>
                      <a:r>
                        <a:rPr lang="en-US" sz="1400" b="1">
                          <a:effectLst/>
                          <a:latin typeface="Times New Roman" panose="02020603050405020304" pitchFamily="18" charset="0"/>
                          <a:cs typeface="Times New Roman" panose="02020603050405020304" pitchFamily="18" charset="0"/>
                        </a:rPr>
                        <a:t> </a:t>
                      </a:r>
                      <a:endParaRPr lang="en-US" sz="1400" b="1">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a:effectLst/>
                          <a:latin typeface="Times New Roman" panose="02020603050405020304" pitchFamily="18" charset="0"/>
                          <a:cs typeface="Times New Roman" panose="02020603050405020304" pitchFamily="18" charset="0"/>
                        </a:rPr>
                        <a:t>Neural  network  is used  to  classify watermelon  leaf </a:t>
                      </a:r>
                    </a:p>
                    <a:p>
                      <a:pPr marL="0" marR="0">
                        <a:lnSpc>
                          <a:spcPct val="107000"/>
                        </a:lnSpc>
                        <a:spcBef>
                          <a:spcPts val="0"/>
                        </a:spcBef>
                        <a:spcAft>
                          <a:spcPts val="0"/>
                        </a:spcAft>
                      </a:pPr>
                      <a:r>
                        <a:rPr lang="en-US" sz="1400" b="1">
                          <a:effectLst/>
                          <a:latin typeface="Times New Roman" panose="02020603050405020304" pitchFamily="18" charset="0"/>
                          <a:cs typeface="Times New Roman" panose="02020603050405020304" pitchFamily="18" charset="0"/>
                        </a:rPr>
                        <a:t>disease  with accuracy 75.9%</a:t>
                      </a:r>
                    </a:p>
                    <a:p>
                      <a:pPr marL="0" marR="0">
                        <a:lnSpc>
                          <a:spcPct val="107000"/>
                        </a:lnSpc>
                        <a:spcBef>
                          <a:spcPts val="0"/>
                        </a:spcBef>
                        <a:spcAft>
                          <a:spcPts val="0"/>
                        </a:spcAft>
                      </a:pPr>
                      <a:r>
                        <a:rPr lang="en-US" sz="1400" b="1">
                          <a:effectLst/>
                          <a:latin typeface="Times New Roman" panose="02020603050405020304" pitchFamily="18" charset="0"/>
                          <a:cs typeface="Times New Roman" panose="02020603050405020304" pitchFamily="18" charset="0"/>
                        </a:rPr>
                        <a:t> </a:t>
                      </a:r>
                      <a:endParaRPr lang="en-US" sz="1400" b="1">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884040">
                <a:tc>
                  <a:txBody>
                    <a:bodyPr/>
                    <a:lstStyle/>
                    <a:p>
                      <a:pPr marL="0" marR="0">
                        <a:lnSpc>
                          <a:spcPct val="107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P.R. </a:t>
                      </a:r>
                      <a:r>
                        <a:rPr lang="en-US" sz="1400" b="1" dirty="0" err="1">
                          <a:effectLst/>
                          <a:latin typeface="Times New Roman" panose="02020603050405020304" pitchFamily="18" charset="0"/>
                          <a:cs typeface="Times New Roman" panose="02020603050405020304" pitchFamily="18" charset="0"/>
                        </a:rPr>
                        <a:t>Rothe</a:t>
                      </a:r>
                      <a:r>
                        <a:rPr lang="en-US" sz="1400" b="1" dirty="0">
                          <a:effectLst/>
                          <a:latin typeface="Times New Roman" panose="02020603050405020304" pitchFamily="18" charset="0"/>
                          <a:cs typeface="Times New Roman" panose="02020603050405020304" pitchFamily="18" charset="0"/>
                        </a:rPr>
                        <a:t>, R.V. </a:t>
                      </a:r>
                    </a:p>
                    <a:p>
                      <a:pPr marL="0" marR="0">
                        <a:lnSpc>
                          <a:spcPct val="107000"/>
                        </a:lnSpc>
                        <a:spcBef>
                          <a:spcPts val="0"/>
                        </a:spcBef>
                        <a:spcAft>
                          <a:spcPts val="0"/>
                        </a:spcAft>
                      </a:pPr>
                      <a:r>
                        <a:rPr lang="en-US" sz="1400" b="1" dirty="0" err="1">
                          <a:effectLst/>
                          <a:latin typeface="Times New Roman" panose="02020603050405020304" pitchFamily="18" charset="0"/>
                          <a:cs typeface="Times New Roman" panose="02020603050405020304" pitchFamily="18" charset="0"/>
                        </a:rPr>
                        <a:t>Kshiragar</a:t>
                      </a:r>
                      <a:r>
                        <a:rPr lang="en-US" sz="1400" b="1" dirty="0">
                          <a:effectLst/>
                          <a:latin typeface="Times New Roman" panose="02020603050405020304" pitchFamily="18" charset="0"/>
                          <a:cs typeface="Times New Roman" panose="02020603050405020304" pitchFamily="18" charset="0"/>
                        </a:rPr>
                        <a:t> </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Neuro-Fuzzy Inference System</a:t>
                      </a:r>
                    </a:p>
                    <a:p>
                      <a:pPr marL="0" marR="0">
                        <a:lnSpc>
                          <a:spcPct val="107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 </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Cotton  leaf diseases  of</a:t>
                      </a:r>
                    </a:p>
                    <a:p>
                      <a:pPr marL="0" marR="0">
                        <a:lnSpc>
                          <a:spcPct val="107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Alternarnia, Myrothecium  and Bacterial  are detected</a:t>
                      </a:r>
                    </a:p>
                    <a:p>
                      <a:pPr marL="0" marR="0">
                        <a:lnSpc>
                          <a:spcPct val="107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 </a:t>
                      </a:r>
                      <a:endParaRPr lang="en-US" sz="1400" b="1" dirty="0">
                        <a:effectLst/>
                        <a:latin typeface="Times New Roman" panose="02020603050405020304" pitchFamily="18" charset="0"/>
                        <a:ea typeface="Calibri"/>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44395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4A70-0FAE-4A17-B435-11AB7E4E8CC9}"/>
              </a:ext>
            </a:extLst>
          </p:cNvPr>
          <p:cNvSpPr>
            <a:spLocks noGrp="1"/>
          </p:cNvSpPr>
          <p:nvPr>
            <p:ph type="ctrTitle"/>
          </p:nvPr>
        </p:nvSpPr>
        <p:spPr>
          <a:xfrm>
            <a:off x="1524000" y="1122363"/>
            <a:ext cx="9144000" cy="96837"/>
          </a:xfrm>
        </p:spPr>
        <p:txBody>
          <a:bodyPr>
            <a:noAutofit/>
          </a:bodyPr>
          <a:lstStyle/>
          <a:p>
            <a:r>
              <a:rPr lang="en-IN" b="1" u="sng" dirty="0">
                <a:latin typeface="Times New Roman" panose="02020603050405020304" pitchFamily="18" charset="0"/>
                <a:cs typeface="Times New Roman" panose="02020603050405020304" pitchFamily="18" charset="0"/>
              </a:rPr>
              <a:t>DATASET</a:t>
            </a:r>
          </a:p>
        </p:txBody>
      </p:sp>
      <p:sp>
        <p:nvSpPr>
          <p:cNvPr id="3" name="Subtitle 2">
            <a:extLst>
              <a:ext uri="{FF2B5EF4-FFF2-40B4-BE49-F238E27FC236}">
                <a16:creationId xmlns:a16="http://schemas.microsoft.com/office/drawing/2014/main" id="{742B6F2B-F6E4-414D-8D8C-1D2852987529}"/>
              </a:ext>
            </a:extLst>
          </p:cNvPr>
          <p:cNvSpPr>
            <a:spLocks noGrp="1"/>
          </p:cNvSpPr>
          <p:nvPr>
            <p:ph type="subTitle" idx="1"/>
          </p:nvPr>
        </p:nvSpPr>
        <p:spPr>
          <a:xfrm>
            <a:off x="1524000" y="1304925"/>
            <a:ext cx="9144000" cy="5553075"/>
          </a:xfrm>
        </p:spPr>
        <p:txBody>
          <a:bodyPr/>
          <a:lstStyle/>
          <a:p>
            <a:pPr algn="l"/>
            <a:r>
              <a:rPr lang="en-IN" b="1" dirty="0">
                <a:solidFill>
                  <a:srgbClr val="202122"/>
                </a:solidFill>
                <a:effectLst/>
                <a:latin typeface="Times New Roman" panose="02020603050405020304" pitchFamily="18" charset="0"/>
                <a:ea typeface="Times New Roman" panose="02020603050405020304" pitchFamily="18" charset="0"/>
              </a:rPr>
              <a:t>Kaggle</a:t>
            </a:r>
            <a:r>
              <a:rPr lang="en-IN" dirty="0">
                <a:solidFill>
                  <a:srgbClr val="202122"/>
                </a:solidFill>
                <a:effectLst/>
                <a:latin typeface="Times New Roman" panose="02020603050405020304" pitchFamily="18" charset="0"/>
                <a:ea typeface="Times New Roman" panose="02020603050405020304" pitchFamily="18" charset="0"/>
              </a:rPr>
              <a:t> allows users to find and publish data sets, explore and build models in a web-based data-science environment.</a:t>
            </a:r>
            <a:endParaRPr lang="en-IN" dirty="0">
              <a:effectLst/>
              <a:latin typeface="Times New Roman" panose="02020603050405020304" pitchFamily="18" charset="0"/>
              <a:ea typeface="Times New Roman" panose="02020603050405020304" pitchFamily="18" charset="0"/>
            </a:endParaRPr>
          </a:p>
          <a:p>
            <a:pPr algn="l"/>
            <a:r>
              <a:rPr lang="en-IN" sz="1800" dirty="0">
                <a:solidFill>
                  <a:srgbClr val="202122"/>
                </a:solidFill>
                <a:effectLst/>
                <a:latin typeface="Times New Roman" panose="02020603050405020304" pitchFamily="18" charset="0"/>
                <a:ea typeface="Times New Roman" panose="02020603050405020304" pitchFamily="18" charset="0"/>
              </a:rPr>
              <a:t>This is where we extracted our dataset named </a:t>
            </a:r>
            <a:r>
              <a:rPr lang="en-IN" sz="1800" b="1" dirty="0">
                <a:solidFill>
                  <a:srgbClr val="202122"/>
                </a:solidFill>
                <a:effectLst/>
                <a:latin typeface="Times New Roman" panose="02020603050405020304" pitchFamily="18" charset="0"/>
                <a:ea typeface="Times New Roman" panose="02020603050405020304" pitchFamily="18" charset="0"/>
              </a:rPr>
              <a:t>PLANT VILLAGE</a:t>
            </a:r>
            <a:r>
              <a:rPr lang="en-IN" sz="1800" dirty="0">
                <a:solidFill>
                  <a:srgbClr val="202122"/>
                </a:solidFill>
                <a:effectLst/>
                <a:latin typeface="Times New Roman" panose="02020603050405020304" pitchFamily="18" charset="0"/>
                <a:ea typeface="Times New Roman" panose="02020603050405020304" pitchFamily="18" charset="0"/>
              </a:rPr>
              <a:t> and got started with our research on the leaf diseases of the </a:t>
            </a:r>
            <a:r>
              <a:rPr lang="en-IN" sz="1800" b="1" dirty="0">
                <a:solidFill>
                  <a:srgbClr val="202122"/>
                </a:solidFill>
                <a:effectLst/>
                <a:latin typeface="Times New Roman" panose="02020603050405020304" pitchFamily="18" charset="0"/>
                <a:ea typeface="Times New Roman" panose="02020603050405020304" pitchFamily="18" charset="0"/>
              </a:rPr>
              <a:t>Potato</a:t>
            </a:r>
            <a:r>
              <a:rPr lang="en-IN" sz="1800" dirty="0">
                <a:solidFill>
                  <a:srgbClr val="202122"/>
                </a:solidFill>
                <a:effectLst/>
                <a:latin typeface="Times New Roman" panose="02020603050405020304" pitchFamily="18" charset="0"/>
                <a:ea typeface="Times New Roman" panose="02020603050405020304" pitchFamily="18" charset="0"/>
              </a:rPr>
              <a:t> and</a:t>
            </a:r>
            <a:r>
              <a:rPr lang="en-IN" sz="1800" b="1" dirty="0">
                <a:solidFill>
                  <a:srgbClr val="202122"/>
                </a:solidFill>
                <a:effectLst/>
                <a:latin typeface="Times New Roman" panose="02020603050405020304" pitchFamily="18" charset="0"/>
                <a:ea typeface="Times New Roman" panose="02020603050405020304" pitchFamily="18" charset="0"/>
              </a:rPr>
              <a:t> Tomato</a:t>
            </a:r>
            <a:r>
              <a:rPr lang="en-IN" sz="1800" dirty="0">
                <a:solidFill>
                  <a:srgbClr val="202122"/>
                </a:solidFill>
                <a:effectLst/>
                <a:latin typeface="Times New Roman" panose="02020603050405020304" pitchFamily="18" charset="0"/>
                <a:ea typeface="Times New Roman" panose="02020603050405020304" pitchFamily="18" charset="0"/>
              </a:rPr>
              <a:t>. The author of the this dataset is </a:t>
            </a:r>
            <a:r>
              <a:rPr lang="en-IN" sz="1800" dirty="0" err="1">
                <a:solidFill>
                  <a:srgbClr val="202122"/>
                </a:solidFill>
                <a:effectLst/>
                <a:latin typeface="Times New Roman" panose="02020603050405020304" pitchFamily="18" charset="0"/>
                <a:ea typeface="Times New Roman" panose="02020603050405020304" pitchFamily="18" charset="0"/>
              </a:rPr>
              <a:t>Manikanta</a:t>
            </a:r>
            <a:r>
              <a:rPr lang="en-IN" sz="1800" dirty="0">
                <a:solidFill>
                  <a:srgbClr val="202122"/>
                </a:solidFill>
                <a:effectLst/>
                <a:latin typeface="Times New Roman" panose="02020603050405020304" pitchFamily="18" charset="0"/>
                <a:ea typeface="Times New Roman" panose="02020603050405020304" pitchFamily="18" charset="0"/>
              </a:rPr>
              <a:t> </a:t>
            </a:r>
            <a:r>
              <a:rPr lang="en-IN" sz="1800" dirty="0" err="1">
                <a:solidFill>
                  <a:srgbClr val="202122"/>
                </a:solidFill>
                <a:effectLst/>
                <a:latin typeface="Times New Roman" panose="02020603050405020304" pitchFamily="18" charset="0"/>
                <a:ea typeface="Times New Roman" panose="02020603050405020304" pitchFamily="18" charset="0"/>
              </a:rPr>
              <a:t>Munnangi</a:t>
            </a:r>
            <a:r>
              <a:rPr lang="en-IN" sz="1800" dirty="0">
                <a:solidFill>
                  <a:srgbClr val="202122"/>
                </a:solidFill>
                <a:effectLst/>
                <a:latin typeface="Times New Roman" panose="02020603050405020304" pitchFamily="18" charset="0"/>
                <a:ea typeface="Times New Roman" panose="02020603050405020304" pitchFamily="18" charset="0"/>
              </a:rPr>
              <a:t>, who is a research scholar from the </a:t>
            </a:r>
            <a:r>
              <a:rPr lang="en-IN" sz="1800" dirty="0">
                <a:solidFill>
                  <a:srgbClr val="222222"/>
                </a:solidFill>
                <a:effectLst/>
                <a:latin typeface="Times New Roman" panose="02020603050405020304" pitchFamily="18" charset="0"/>
                <a:ea typeface="Times New Roman" panose="02020603050405020304" pitchFamily="18" charset="0"/>
              </a:rPr>
              <a:t>Sri Ramaswamy Memorial Institute of Science and Technology, formerly </a:t>
            </a:r>
            <a:r>
              <a:rPr lang="en-IN" sz="1800" b="1" dirty="0">
                <a:solidFill>
                  <a:srgbClr val="222222"/>
                </a:solidFill>
                <a:effectLst/>
                <a:latin typeface="Times New Roman" panose="02020603050405020304" pitchFamily="18" charset="0"/>
                <a:ea typeface="Times New Roman" panose="02020603050405020304" pitchFamily="18" charset="0"/>
              </a:rPr>
              <a:t>SRM</a:t>
            </a:r>
            <a:r>
              <a:rPr lang="en-IN" sz="1800" dirty="0">
                <a:solidFill>
                  <a:srgbClr val="222222"/>
                </a:solidFill>
                <a:effectLst/>
                <a:latin typeface="Times New Roman" panose="02020603050405020304" pitchFamily="18" charset="0"/>
                <a:ea typeface="Times New Roman" panose="02020603050405020304" pitchFamily="18" charset="0"/>
              </a:rPr>
              <a:t> University.</a:t>
            </a:r>
            <a:endParaRPr lang="en-IN" sz="1800" dirty="0">
              <a:effectLst/>
              <a:latin typeface="Times New Roman" panose="02020603050405020304" pitchFamily="18" charset="0"/>
              <a:ea typeface="Times New Roman" panose="02020603050405020304" pitchFamily="18" charset="0"/>
            </a:endParaRPr>
          </a:p>
          <a:p>
            <a:pPr algn="l"/>
            <a:r>
              <a:rPr lang="en-IN" dirty="0">
                <a:latin typeface="Times New Roman" panose="02020603050405020304" pitchFamily="18" charset="0"/>
                <a:cs typeface="Times New Roman" panose="02020603050405020304" pitchFamily="18" charset="0"/>
              </a:rPr>
              <a:t> </a:t>
            </a:r>
            <a:r>
              <a:rPr lang="en-IN" b="1" u="sng" dirty="0">
                <a:latin typeface="Times New Roman" panose="02020603050405020304" pitchFamily="18" charset="0"/>
                <a:cs typeface="Times New Roman" panose="02020603050405020304" pitchFamily="18" charset="0"/>
              </a:rPr>
              <a:t>POTATO : </a:t>
            </a:r>
            <a:r>
              <a:rPr lang="en-IN"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The potato plant has a branched stem and alternately arranged leaves consisting of leaflets which are both of unequal size and shape. </a:t>
            </a:r>
          </a:p>
          <a:p>
            <a:pPr algn="l"/>
            <a:r>
              <a:rPr lang="en-IN" sz="1800" b="1" dirty="0">
                <a:solidFill>
                  <a:srgbClr val="333333"/>
                </a:solidFill>
                <a:latin typeface="Calibri" panose="020F0502020204030204" pitchFamily="34" charset="0"/>
                <a:cs typeface="Times New Roman" panose="02020603050405020304" pitchFamily="18" charset="0"/>
              </a:rPr>
              <a:t>POTATO DISEASES </a:t>
            </a:r>
            <a:r>
              <a:rPr lang="en-IN" sz="1800" dirty="0">
                <a:solidFill>
                  <a:srgbClr val="333333"/>
                </a:solidFill>
                <a:latin typeface="Calibri" panose="020F0502020204030204" pitchFamily="34" charset="0"/>
                <a:cs typeface="Times New Roman" panose="02020603050405020304" pitchFamily="18" charset="0"/>
              </a:rPr>
              <a:t>: </a:t>
            </a:r>
          </a:p>
          <a:p>
            <a:pPr algn="l"/>
            <a:r>
              <a:rPr lang="en-IN" sz="1800" b="1"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1.Potato Early Blight</a:t>
            </a:r>
            <a:r>
              <a:rPr lang="en-IN"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Dark lesions with yellow border which may form </a:t>
            </a:r>
          </a:p>
          <a:p>
            <a:pPr algn="l"/>
            <a:r>
              <a:rPr lang="en-IN"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concentric rings of raised and sunken tissue on the leaves and stems.</a:t>
            </a:r>
          </a:p>
          <a:p>
            <a:pPr algn="l"/>
            <a:r>
              <a:rPr lang="en-IN" sz="1800" b="1"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2.Potato Late Blight : </a:t>
            </a:r>
            <a:r>
              <a:rPr lang="en-IN"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The lesions dry up and go dark brown with</a:t>
            </a:r>
          </a:p>
          <a:p>
            <a:pPr algn="l"/>
            <a:r>
              <a:rPr lang="en-IN" sz="18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collapsed tissue; water-soaked dark green to brown lesions.</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27CDD2D-6857-49E6-91B0-B6178ACDCB5A}"/>
              </a:ext>
            </a:extLst>
          </p:cNvPr>
          <p:cNvPicPr>
            <a:picLocks noChangeAspect="1"/>
          </p:cNvPicPr>
          <p:nvPr/>
        </p:nvPicPr>
        <p:blipFill rotWithShape="1">
          <a:blip r:embed="rId2"/>
          <a:srcRect l="31093" t="47779" r="41328" b="34467"/>
          <a:stretch/>
        </p:blipFill>
        <p:spPr>
          <a:xfrm>
            <a:off x="8220075" y="3662362"/>
            <a:ext cx="3362325" cy="1217613"/>
          </a:xfrm>
          <a:prstGeom prst="rect">
            <a:avLst/>
          </a:prstGeom>
        </p:spPr>
      </p:pic>
      <p:pic>
        <p:nvPicPr>
          <p:cNvPr id="7" name="Picture 6">
            <a:extLst>
              <a:ext uri="{FF2B5EF4-FFF2-40B4-BE49-F238E27FC236}">
                <a16:creationId xmlns:a16="http://schemas.microsoft.com/office/drawing/2014/main" id="{87D12E2E-45E0-435B-9077-DA74B0D4738A}"/>
              </a:ext>
            </a:extLst>
          </p:cNvPr>
          <p:cNvPicPr>
            <a:picLocks noChangeAspect="1"/>
          </p:cNvPicPr>
          <p:nvPr/>
        </p:nvPicPr>
        <p:blipFill rotWithShape="1">
          <a:blip r:embed="rId3"/>
          <a:srcRect l="26329" t="51528" r="42186" b="22870"/>
          <a:stretch/>
        </p:blipFill>
        <p:spPr>
          <a:xfrm>
            <a:off x="8220075" y="5051425"/>
            <a:ext cx="3429001" cy="1311275"/>
          </a:xfrm>
          <a:prstGeom prst="rect">
            <a:avLst/>
          </a:prstGeom>
        </p:spPr>
      </p:pic>
    </p:spTree>
    <p:extLst>
      <p:ext uri="{BB962C8B-B14F-4D97-AF65-F5344CB8AC3E}">
        <p14:creationId xmlns:p14="http://schemas.microsoft.com/office/powerpoint/2010/main" val="900105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1229-6B76-4B05-AF99-47E1E93A5600}"/>
              </a:ext>
            </a:extLst>
          </p:cNvPr>
          <p:cNvSpPr>
            <a:spLocks noGrp="1"/>
          </p:cNvSpPr>
          <p:nvPr>
            <p:ph type="title"/>
          </p:nvPr>
        </p:nvSpPr>
        <p:spPr/>
        <p:txBody>
          <a:bodyPr>
            <a:normAutofit/>
          </a:bodyPr>
          <a:lstStyle/>
          <a:p>
            <a:r>
              <a:rPr lang="en-IN" sz="2400" b="1" u="sng" dirty="0">
                <a:latin typeface="Times New Roman" panose="02020603050405020304" pitchFamily="18" charset="0"/>
                <a:cs typeface="Times New Roman" panose="02020603050405020304" pitchFamily="18" charset="0"/>
              </a:rPr>
              <a:t>TOMATO : </a:t>
            </a:r>
            <a:r>
              <a:rPr lang="en-IN" sz="1800" dirty="0">
                <a:solidFill>
                  <a:srgbClr val="333333"/>
                </a:solidFill>
                <a:effectLst/>
                <a:latin typeface="Times New Roman" panose="02020603050405020304" pitchFamily="18" charset="0"/>
                <a:ea typeface="Calibri" panose="020F0502020204030204" pitchFamily="34" charset="0"/>
              </a:rPr>
              <a:t>Tomato is an herbaceous annual in the family Solanaceae grown for its edible fruit. The plant can be erect with short stems or vine-like with long, spreading stems. The stems are covered in coarse hairs and the leaves are arranged spirally</a:t>
            </a:r>
            <a:r>
              <a:rPr lang="en-IN" sz="2400" b="1" u="sng"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400" dirty="0"/>
          </a:p>
        </p:txBody>
      </p:sp>
      <p:sp>
        <p:nvSpPr>
          <p:cNvPr id="3" name="Content Placeholder 2">
            <a:extLst>
              <a:ext uri="{FF2B5EF4-FFF2-40B4-BE49-F238E27FC236}">
                <a16:creationId xmlns:a16="http://schemas.microsoft.com/office/drawing/2014/main" id="{CE02CC6C-C5C3-488B-8CAE-5B4972904E9A}"/>
              </a:ext>
            </a:extLst>
          </p:cNvPr>
          <p:cNvSpPr>
            <a:spLocks noGrp="1"/>
          </p:cNvSpPr>
          <p:nvPr>
            <p:ph idx="1"/>
          </p:nvPr>
        </p:nvSpPr>
        <p:spPr/>
        <p:txBody>
          <a:bodyPr>
            <a:normAutofit fontScale="92500" lnSpcReduction="10000"/>
          </a:bodyPr>
          <a:lstStyle/>
          <a:p>
            <a:r>
              <a:rPr lang="en-IN" b="1" u="sng" dirty="0">
                <a:latin typeface="Times New Roman" panose="02020603050405020304" pitchFamily="18" charset="0"/>
                <a:cs typeface="Times New Roman" panose="02020603050405020304" pitchFamily="18" charset="0"/>
              </a:rPr>
              <a:t>TOMATO DISEASES : </a:t>
            </a:r>
          </a:p>
          <a:p>
            <a:pPr marL="0" indent="0">
              <a:buNone/>
            </a:pPr>
            <a:r>
              <a:rPr lang="en-IN" sz="1800" b="1" dirty="0">
                <a:solidFill>
                  <a:srgbClr val="333333"/>
                </a:solidFill>
                <a:effectLst/>
                <a:latin typeface="Times New Roman" panose="02020603050405020304" pitchFamily="18" charset="0"/>
                <a:ea typeface="Times New Roman" panose="02020603050405020304" pitchFamily="18" charset="0"/>
              </a:rPr>
              <a:t>1. Early blight : </a:t>
            </a:r>
            <a:r>
              <a:rPr lang="en-IN" sz="1800" dirty="0">
                <a:solidFill>
                  <a:srgbClr val="333333"/>
                </a:solidFill>
                <a:latin typeface="Times New Roman" panose="02020603050405020304" pitchFamily="18" charset="0"/>
                <a:ea typeface="Times New Roman" panose="02020603050405020304" pitchFamily="18" charset="0"/>
              </a:rPr>
              <a:t>S</a:t>
            </a:r>
            <a:r>
              <a:rPr lang="en-IN" sz="1800" dirty="0">
                <a:solidFill>
                  <a:srgbClr val="333333"/>
                </a:solidFill>
                <a:effectLst/>
                <a:latin typeface="Times New Roman" panose="02020603050405020304" pitchFamily="18" charset="0"/>
                <a:ea typeface="Calibri" panose="020F0502020204030204" pitchFamily="34" charset="0"/>
              </a:rPr>
              <a:t>ymptoms start as oval shaped lesions with a yellow </a:t>
            </a:r>
          </a:p>
          <a:p>
            <a:pPr marL="0" indent="0">
              <a:buNone/>
            </a:pPr>
            <a:r>
              <a:rPr lang="en-IN" sz="1800" dirty="0">
                <a:solidFill>
                  <a:srgbClr val="333333"/>
                </a:solidFill>
                <a:effectLst/>
                <a:latin typeface="Times New Roman" panose="02020603050405020304" pitchFamily="18" charset="0"/>
                <a:ea typeface="Calibri" panose="020F0502020204030204" pitchFamily="34" charset="0"/>
              </a:rPr>
              <a:t>chlorotic region across the lesion; concentric leaf lesions may be seen on infected leaves.</a:t>
            </a:r>
            <a:endParaRPr lang="en-IN" sz="1800" b="1" dirty="0">
              <a:effectLst/>
              <a:latin typeface="Times New Roman" panose="02020603050405020304" pitchFamily="18" charset="0"/>
              <a:ea typeface="Times New Roman" panose="02020603050405020304" pitchFamily="18" charset="0"/>
            </a:endParaRPr>
          </a:p>
          <a:p>
            <a:pPr marL="0" indent="0">
              <a:buNone/>
            </a:pPr>
            <a:r>
              <a:rPr lang="en-IN" sz="1800" b="1"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2. Target Spot : </a:t>
            </a:r>
            <a:r>
              <a:rPr lang="en-IN" sz="1800" dirty="0">
                <a:solidFill>
                  <a:srgbClr val="333333"/>
                </a:solidFill>
                <a:effectLst/>
                <a:latin typeface="Times New Roman" panose="02020603050405020304" pitchFamily="18" charset="0"/>
                <a:ea typeface="Calibri" panose="020F0502020204030204" pitchFamily="34" charset="0"/>
              </a:rPr>
              <a:t>Infected leaves shows small, pinpoint, water soaked spots initially. </a:t>
            </a:r>
          </a:p>
          <a:p>
            <a:pPr marL="0" indent="0">
              <a:buNone/>
            </a:pPr>
            <a:r>
              <a:rPr lang="en-IN" sz="1800" dirty="0">
                <a:solidFill>
                  <a:srgbClr val="333333"/>
                </a:solidFill>
                <a:effectLst/>
                <a:latin typeface="Times New Roman" panose="02020603050405020304" pitchFamily="18" charset="0"/>
                <a:ea typeface="Calibri" panose="020F0502020204030204" pitchFamily="34" charset="0"/>
              </a:rPr>
              <a:t>As the disease progress the spots enlarge to become necrotic lesions with </a:t>
            </a:r>
          </a:p>
          <a:p>
            <a:pPr marL="0" indent="0">
              <a:buNone/>
            </a:pPr>
            <a:r>
              <a:rPr lang="en-IN" sz="1800" dirty="0">
                <a:solidFill>
                  <a:srgbClr val="333333"/>
                </a:solidFill>
                <a:effectLst/>
                <a:latin typeface="Times New Roman" panose="02020603050405020304" pitchFamily="18" charset="0"/>
                <a:ea typeface="Calibri" panose="020F0502020204030204" pitchFamily="34" charset="0"/>
              </a:rPr>
              <a:t>conspicuous concentric circles, dark margins and light brown centre.</a:t>
            </a:r>
          </a:p>
          <a:p>
            <a:pPr marL="0" indent="0">
              <a:buNone/>
            </a:pPr>
            <a:r>
              <a:rPr lang="en-IN" sz="1800" b="1" dirty="0">
                <a:solidFill>
                  <a:srgbClr val="333333"/>
                </a:solidFill>
                <a:effectLst/>
                <a:latin typeface="Times New Roman" panose="02020603050405020304" pitchFamily="18" charset="0"/>
                <a:ea typeface="Times New Roman" panose="02020603050405020304" pitchFamily="18" charset="0"/>
              </a:rPr>
              <a:t>3. Bacterial spot : </a:t>
            </a:r>
            <a:r>
              <a:rPr lang="en-IN" sz="1800" dirty="0">
                <a:solidFill>
                  <a:srgbClr val="333333"/>
                </a:solidFill>
                <a:effectLst/>
                <a:latin typeface="Times New Roman" panose="02020603050405020304" pitchFamily="18" charset="0"/>
                <a:ea typeface="Calibri" panose="020F0502020204030204" pitchFamily="34" charset="0"/>
              </a:rPr>
              <a:t>Bacterial spot lesions starts out as small water-soaked spots;</a:t>
            </a:r>
          </a:p>
          <a:p>
            <a:pPr marL="0" indent="0">
              <a:buNone/>
            </a:pPr>
            <a:r>
              <a:rPr lang="en-IN" sz="1800" dirty="0">
                <a:solidFill>
                  <a:srgbClr val="333333"/>
                </a:solidFill>
                <a:effectLst/>
                <a:latin typeface="Times New Roman" panose="02020603050405020304" pitchFamily="18" charset="0"/>
                <a:ea typeface="Calibri" panose="020F0502020204030204" pitchFamily="34" charset="0"/>
              </a:rPr>
              <a:t> lesions become more numerous and coalesce to form necrotic areas on the leaves </a:t>
            </a:r>
          </a:p>
          <a:p>
            <a:pPr marL="0" indent="0">
              <a:buNone/>
            </a:pPr>
            <a:r>
              <a:rPr lang="en-IN" sz="1800" dirty="0">
                <a:solidFill>
                  <a:srgbClr val="333333"/>
                </a:solidFill>
                <a:effectLst/>
                <a:latin typeface="Times New Roman" panose="02020603050405020304" pitchFamily="18" charset="0"/>
                <a:ea typeface="Calibri" panose="020F0502020204030204" pitchFamily="34" charset="0"/>
              </a:rPr>
              <a:t>giving them a blighted appearance.</a:t>
            </a:r>
          </a:p>
          <a:p>
            <a:pPr marL="0" indent="0">
              <a:buNone/>
            </a:pPr>
            <a:r>
              <a:rPr lang="en-IN" sz="1800" b="1" dirty="0">
                <a:solidFill>
                  <a:srgbClr val="333333"/>
                </a:solidFill>
                <a:latin typeface="Times New Roman" panose="02020603050405020304" pitchFamily="18" charset="0"/>
                <a:ea typeface="Times New Roman" panose="02020603050405020304" pitchFamily="18" charset="0"/>
              </a:rPr>
              <a:t>4. </a:t>
            </a:r>
            <a:r>
              <a:rPr lang="en-IN" sz="1800" b="1"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Late blight  : </a:t>
            </a:r>
            <a:r>
              <a:rPr lang="en-IN" sz="1800" dirty="0">
                <a:solidFill>
                  <a:srgbClr val="333333"/>
                </a:solidFill>
                <a:effectLst/>
                <a:latin typeface="Times New Roman" panose="02020603050405020304" pitchFamily="18" charset="0"/>
                <a:ea typeface="Calibri" panose="020F0502020204030204" pitchFamily="34" charset="0"/>
              </a:rPr>
              <a:t> initial symptoms of the disease appear fluffy white fungal growth </a:t>
            </a:r>
          </a:p>
          <a:p>
            <a:pPr marL="0" indent="0">
              <a:buNone/>
            </a:pPr>
            <a:r>
              <a:rPr lang="en-IN" sz="1800" dirty="0">
                <a:solidFill>
                  <a:srgbClr val="333333"/>
                </a:solidFill>
                <a:effectLst/>
                <a:latin typeface="Times New Roman" panose="02020603050405020304" pitchFamily="18" charset="0"/>
                <a:ea typeface="Calibri" panose="020F0502020204030204" pitchFamily="34" charset="0"/>
              </a:rPr>
              <a:t>may appear on infected areas and leaf undersides .</a:t>
            </a:r>
            <a:endParaRPr lang="en-IN" sz="1800" b="1" dirty="0">
              <a:effectLst/>
              <a:latin typeface="Times New Roman" panose="02020603050405020304" pitchFamily="18" charset="0"/>
              <a:ea typeface="Times New Roman" panose="02020603050405020304" pitchFamily="18" charset="0"/>
            </a:endParaRPr>
          </a:p>
          <a:p>
            <a:pPr marL="0" indent="0">
              <a:buNone/>
            </a:pPr>
            <a:r>
              <a:rPr lang="en-IN" sz="1800" dirty="0">
                <a:solidFill>
                  <a:srgbClr val="333333"/>
                </a:solidFill>
                <a:effectLst/>
                <a:latin typeface="Times New Roman" panose="02020603050405020304" pitchFamily="18" charset="0"/>
                <a:ea typeface="Calibri" panose="020F0502020204030204" pitchFamily="34" charset="0"/>
              </a:rPr>
              <a:t>  </a:t>
            </a:r>
            <a:endParaRPr lang="en-IN"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2DB4A59-1B4C-44DA-96BD-ED9EF2AB36D8}"/>
              </a:ext>
            </a:extLst>
          </p:cNvPr>
          <p:cNvPicPr>
            <a:picLocks noChangeAspect="1"/>
          </p:cNvPicPr>
          <p:nvPr/>
        </p:nvPicPr>
        <p:blipFill rotWithShape="1">
          <a:blip r:embed="rId2"/>
          <a:srcRect l="33750" t="57083" r="52422" b="12778"/>
          <a:stretch/>
        </p:blipFill>
        <p:spPr>
          <a:xfrm>
            <a:off x="9010648" y="1331345"/>
            <a:ext cx="1685925" cy="1325563"/>
          </a:xfrm>
          <a:prstGeom prst="rect">
            <a:avLst/>
          </a:prstGeom>
        </p:spPr>
      </p:pic>
      <p:pic>
        <p:nvPicPr>
          <p:cNvPr id="7" name="Picture 6">
            <a:extLst>
              <a:ext uri="{FF2B5EF4-FFF2-40B4-BE49-F238E27FC236}">
                <a16:creationId xmlns:a16="http://schemas.microsoft.com/office/drawing/2014/main" id="{76C9DE8A-94C2-43D8-B300-47A9C3E0AEE4}"/>
              </a:ext>
            </a:extLst>
          </p:cNvPr>
          <p:cNvPicPr>
            <a:picLocks noChangeAspect="1"/>
          </p:cNvPicPr>
          <p:nvPr/>
        </p:nvPicPr>
        <p:blipFill rotWithShape="1">
          <a:blip r:embed="rId3"/>
          <a:srcRect l="26094" t="33055" r="60078" b="42639"/>
          <a:stretch/>
        </p:blipFill>
        <p:spPr>
          <a:xfrm>
            <a:off x="9143999" y="2766218"/>
            <a:ext cx="1685925" cy="1325563"/>
          </a:xfrm>
          <a:prstGeom prst="rect">
            <a:avLst/>
          </a:prstGeom>
        </p:spPr>
      </p:pic>
      <p:pic>
        <p:nvPicPr>
          <p:cNvPr id="9" name="Picture 8">
            <a:extLst>
              <a:ext uri="{FF2B5EF4-FFF2-40B4-BE49-F238E27FC236}">
                <a16:creationId xmlns:a16="http://schemas.microsoft.com/office/drawing/2014/main" id="{5AB80AF7-E96F-4194-AD52-549B79357CC9}"/>
              </a:ext>
            </a:extLst>
          </p:cNvPr>
          <p:cNvPicPr>
            <a:picLocks noChangeAspect="1"/>
          </p:cNvPicPr>
          <p:nvPr/>
        </p:nvPicPr>
        <p:blipFill rotWithShape="1">
          <a:blip r:embed="rId4"/>
          <a:srcRect l="25781" t="44306" r="41406" b="28333"/>
          <a:stretch/>
        </p:blipFill>
        <p:spPr>
          <a:xfrm>
            <a:off x="9010648" y="4201091"/>
            <a:ext cx="2143125" cy="1005228"/>
          </a:xfrm>
          <a:prstGeom prst="rect">
            <a:avLst/>
          </a:prstGeom>
        </p:spPr>
      </p:pic>
      <p:pic>
        <p:nvPicPr>
          <p:cNvPr id="11" name="Picture 10">
            <a:extLst>
              <a:ext uri="{FF2B5EF4-FFF2-40B4-BE49-F238E27FC236}">
                <a16:creationId xmlns:a16="http://schemas.microsoft.com/office/drawing/2014/main" id="{11E1355A-3E1E-4A08-90A8-B9BFB04D1D4F}"/>
              </a:ext>
            </a:extLst>
          </p:cNvPr>
          <p:cNvPicPr>
            <a:picLocks noChangeAspect="1"/>
          </p:cNvPicPr>
          <p:nvPr/>
        </p:nvPicPr>
        <p:blipFill rotWithShape="1">
          <a:blip r:embed="rId5"/>
          <a:srcRect l="26094" t="41295" r="43047" b="21760"/>
          <a:stretch/>
        </p:blipFill>
        <p:spPr>
          <a:xfrm>
            <a:off x="8986832" y="5307282"/>
            <a:ext cx="2143126" cy="1443220"/>
          </a:xfrm>
          <a:prstGeom prst="rect">
            <a:avLst/>
          </a:prstGeom>
        </p:spPr>
      </p:pic>
    </p:spTree>
    <p:extLst>
      <p:ext uri="{BB962C8B-B14F-4D97-AF65-F5344CB8AC3E}">
        <p14:creationId xmlns:p14="http://schemas.microsoft.com/office/powerpoint/2010/main" val="1902384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6253-D136-4277-A80D-75E9F76207C1}"/>
              </a:ext>
            </a:extLst>
          </p:cNvPr>
          <p:cNvSpPr>
            <a:spLocks noGrp="1"/>
          </p:cNvSpPr>
          <p:nvPr>
            <p:ph type="ctrTitle"/>
          </p:nvPr>
        </p:nvSpPr>
        <p:spPr>
          <a:xfrm>
            <a:off x="1371600" y="198438"/>
            <a:ext cx="9144000" cy="1773237"/>
          </a:xfrm>
        </p:spPr>
        <p:txBody>
          <a:bodyPr/>
          <a:lstStyle/>
          <a:p>
            <a:r>
              <a:rPr lang="en-US" sz="3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BACKGROUND AND PRELIMINARIES</a:t>
            </a:r>
            <a:br>
              <a:rPr lang="en-US" sz="3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00E07B7A-37AB-4192-8E34-EC6E80B06489}"/>
              </a:ext>
            </a:extLst>
          </p:cNvPr>
          <p:cNvSpPr>
            <a:spLocks noGrp="1"/>
          </p:cNvSpPr>
          <p:nvPr>
            <p:ph type="subTitle" idx="1"/>
          </p:nvPr>
        </p:nvSpPr>
        <p:spPr>
          <a:xfrm>
            <a:off x="1524000" y="3903785"/>
            <a:ext cx="9144000" cy="2658939"/>
          </a:xfrm>
        </p:spPr>
        <p:txBody>
          <a:bodyPr>
            <a:normAutofit fontScale="92500" lnSpcReduction="10000"/>
          </a:bodyPr>
          <a:lstStyle/>
          <a:p>
            <a:pPr algn="l"/>
            <a:r>
              <a:rPr lang="en-IN" sz="1900" b="1" u="sng" dirty="0">
                <a:effectLst/>
                <a:latin typeface="Calibri" panose="020F0502020204030204" pitchFamily="34" charset="0"/>
                <a:ea typeface="Calibri" panose="020F0502020204030204" pitchFamily="34" charset="0"/>
                <a:cs typeface="Times New Roman" panose="02020603050405020304" pitchFamily="18" charset="0"/>
              </a:rPr>
              <a:t>Convolution Layer</a:t>
            </a:r>
            <a:r>
              <a:rPr lang="en-IN" sz="1900" dirty="0">
                <a:effectLst/>
                <a:latin typeface="Calibri" panose="020F0502020204030204" pitchFamily="34" charset="0"/>
                <a:ea typeface="Calibri" panose="020F0502020204030204" pitchFamily="34" charset="0"/>
                <a:cs typeface="Times New Roman" panose="02020603050405020304" pitchFamily="18" charset="0"/>
              </a:rPr>
              <a:t>- </a:t>
            </a: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CNNs comprise of filters or kernels or neurons that have learnable loads or parameters and inclinations.</a:t>
            </a:r>
            <a:r>
              <a:rPr lang="en-IN" sz="1900" dirty="0">
                <a:effectLst/>
                <a:latin typeface="Calibri" panose="020F0502020204030204" pitchFamily="34" charset="0"/>
                <a:ea typeface="Calibri" panose="020F0502020204030204" pitchFamily="34" charset="0"/>
                <a:cs typeface="Times New Roman" panose="02020603050405020304" pitchFamily="18" charset="0"/>
              </a:rPr>
              <a:t> </a:t>
            </a:r>
          </a:p>
          <a:p>
            <a:pPr algn="l"/>
            <a:r>
              <a:rPr lang="en-IN" sz="1900" b="1" u="sng" spc="-5" dirty="0" err="1">
                <a:solidFill>
                  <a:srgbClr val="292929"/>
                </a:solidFill>
                <a:effectLst/>
                <a:latin typeface="Calibri" panose="020F0502020204030204" pitchFamily="34" charset="0"/>
                <a:ea typeface="Calibri" panose="020F0502020204030204" pitchFamily="34" charset="0"/>
                <a:cs typeface="Times New Roman" panose="02020603050405020304" pitchFamily="18" charset="0"/>
              </a:rPr>
              <a:t>ReLU</a:t>
            </a:r>
            <a:r>
              <a:rPr lang="en-IN" sz="1900" b="1" u="sng" spc="-5" dirty="0">
                <a:solidFill>
                  <a:srgbClr val="292929"/>
                </a:solidFill>
                <a:effectLst/>
                <a:latin typeface="Calibri" panose="020F0502020204030204" pitchFamily="34" charset="0"/>
                <a:ea typeface="Calibri" panose="020F0502020204030204" pitchFamily="34" charset="0"/>
                <a:cs typeface="Times New Roman" panose="02020603050405020304" pitchFamily="18" charset="0"/>
              </a:rPr>
              <a:t> Layer (Rectified Linear Unit)</a:t>
            </a:r>
            <a:r>
              <a:rPr lang="en-IN" sz="1900" b="1" u="sng" spc="-5" dirty="0">
                <a:solidFill>
                  <a:srgbClr val="292929"/>
                </a:solidFill>
                <a:latin typeface="Calibri" panose="020F0502020204030204" pitchFamily="34" charset="0"/>
                <a:ea typeface="Calibri" panose="020F0502020204030204" pitchFamily="34" charset="0"/>
                <a:cs typeface="Times New Roman" panose="02020603050405020304" pitchFamily="18" charset="0"/>
              </a:rPr>
              <a:t> : </a:t>
            </a:r>
            <a:r>
              <a:rPr lang="en-IN" sz="1900"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W</a:t>
            </a:r>
            <a:r>
              <a:rPr lang="en-IN" sz="1900" spc="-5" dirty="0">
                <a:solidFill>
                  <a:srgbClr val="292929"/>
                </a:solidFill>
                <a:effectLst/>
                <a:latin typeface="Times New Roman" panose="02020603050405020304" pitchFamily="18" charset="0"/>
                <a:ea typeface="Times New Roman" panose="02020603050405020304" pitchFamily="18" charset="0"/>
              </a:rPr>
              <a:t>e use this  to introduce the non-linearity to CNN.</a:t>
            </a:r>
          </a:p>
          <a:p>
            <a:pPr algn="l"/>
            <a:r>
              <a:rPr lang="en-IN" sz="1900" b="1" u="sng" spc="-5" dirty="0">
                <a:solidFill>
                  <a:srgbClr val="292929"/>
                </a:solidFill>
                <a:effectLst/>
                <a:latin typeface="Calibri" panose="020F0502020204030204" pitchFamily="34" charset="0"/>
                <a:ea typeface="Calibri" panose="020F0502020204030204" pitchFamily="34" charset="0"/>
                <a:cs typeface="Times New Roman" panose="02020603050405020304" pitchFamily="18" charset="0"/>
              </a:rPr>
              <a:t>Pooling Layer (Max Pooling) :</a:t>
            </a:r>
            <a:r>
              <a:rPr lang="en-IN" sz="1900" b="1" u="sng"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 </a:t>
            </a: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Pooling layer lessens the dimensionality of every activation map yet keeps on having the most significant data.</a:t>
            </a:r>
          </a:p>
          <a:p>
            <a:pPr algn="l"/>
            <a:r>
              <a:rPr lang="en-IN" sz="1900" b="1" u="sng" spc="-5" dirty="0">
                <a:solidFill>
                  <a:srgbClr val="292929"/>
                </a:solidFill>
                <a:effectLst/>
                <a:latin typeface="Calibri" panose="020F0502020204030204" pitchFamily="34" charset="0"/>
                <a:ea typeface="Calibri" panose="020F0502020204030204" pitchFamily="34" charset="0"/>
                <a:cs typeface="Times New Roman" panose="02020603050405020304" pitchFamily="18" charset="0"/>
              </a:rPr>
              <a:t>Flattening </a:t>
            </a:r>
            <a:r>
              <a:rPr lang="en-IN" sz="1900" b="1" u="sng"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90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900"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W</a:t>
            </a:r>
            <a:r>
              <a:rPr lang="en-IN" sz="190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e flatten our entire matrix into a vector like a vertical one. so, that it will be passed to the input layer.</a:t>
            </a:r>
          </a:p>
          <a:p>
            <a:pPr algn="l"/>
            <a:r>
              <a:rPr lang="en-IN" sz="1900" b="1" u="sng" dirty="0">
                <a:effectLst/>
                <a:latin typeface="Times New Roman" panose="02020603050405020304" pitchFamily="18" charset="0"/>
                <a:ea typeface="Calibri" panose="020F0502020204030204" pitchFamily="34" charset="0"/>
              </a:rPr>
              <a:t>Fully Connected-</a:t>
            </a:r>
            <a:r>
              <a:rPr lang="en-IN" sz="1900" dirty="0">
                <a:effectLst/>
                <a:latin typeface="Calibri" panose="020F0502020204030204" pitchFamily="34" charset="0"/>
                <a:ea typeface="Calibri" panose="020F0502020204030204" pitchFamily="34" charset="0"/>
                <a:cs typeface="Times New Roman" panose="02020603050405020304" pitchFamily="18" charset="0"/>
              </a:rPr>
              <a:t> </a:t>
            </a:r>
            <a:r>
              <a:rPr lang="en-IN" sz="1900" dirty="0">
                <a:effectLst/>
                <a:latin typeface="Times New Roman" panose="02020603050405020304" pitchFamily="18" charset="0"/>
                <a:ea typeface="Calibri" panose="020F0502020204030204" pitchFamily="34" charset="0"/>
              </a:rPr>
              <a:t>The last layers inside the system are fully connected, implying that neurons of preceding layers are associated with every neuron in resulting layers</a:t>
            </a:r>
            <a:endParaRPr lang="en-IN" sz="1900" dirty="0">
              <a:effectLst/>
              <a:latin typeface="Times New Roman" panose="02020603050405020304" pitchFamily="18" charset="0"/>
              <a:ea typeface="Times New Roman" panose="02020603050405020304" pitchFamily="18" charset="0"/>
            </a:endParaRPr>
          </a:p>
          <a:p>
            <a:pPr algn="l"/>
            <a:endParaRPr lang="en-IN" dirty="0"/>
          </a:p>
        </p:txBody>
      </p:sp>
      <p:pic>
        <p:nvPicPr>
          <p:cNvPr id="5" name="Picture 4">
            <a:extLst>
              <a:ext uri="{FF2B5EF4-FFF2-40B4-BE49-F238E27FC236}">
                <a16:creationId xmlns:a16="http://schemas.microsoft.com/office/drawing/2014/main" id="{C4182CD3-3255-45FD-B9C3-D3B272D95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0715" y="1252241"/>
            <a:ext cx="5260923" cy="2567284"/>
          </a:xfrm>
          <a:prstGeom prst="rect">
            <a:avLst/>
          </a:prstGeom>
        </p:spPr>
      </p:pic>
    </p:spTree>
    <p:extLst>
      <p:ext uri="{BB962C8B-B14F-4D97-AF65-F5344CB8AC3E}">
        <p14:creationId xmlns:p14="http://schemas.microsoft.com/office/powerpoint/2010/main" val="1058637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solidFill>
                  <a:srgbClr val="000000"/>
                </a:solidFill>
                <a:latin typeface="Times New Roman" panose="02020603050405020304" pitchFamily="18" charset="0"/>
                <a:cs typeface="Times New Roman" panose="02020603050405020304" pitchFamily="18" charset="0"/>
              </a:rPr>
              <a:t>METHODOLGY</a:t>
            </a:r>
            <a:endParaRPr lang="en-US" dirty="0"/>
          </a:p>
        </p:txBody>
      </p:sp>
      <p:sp>
        <p:nvSpPr>
          <p:cNvPr id="3" name="Content Placeholder 2"/>
          <p:cNvSpPr>
            <a:spLocks noGrp="1"/>
          </p:cNvSpPr>
          <p:nvPr>
            <p:ph idx="1"/>
          </p:nvPr>
        </p:nvSpPr>
        <p:spPr>
          <a:xfrm>
            <a:off x="838200" y="1348154"/>
            <a:ext cx="10515600" cy="4828809"/>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There are five main steps used for the detection of plant leaf diseases. The processing scheme consists of image acquisition through digital camera or web. Finally the presence of diseases on the plant leaf will be identified. </a:t>
            </a:r>
          </a:p>
          <a:p>
            <a:r>
              <a:rPr lang="en-US" sz="1800" dirty="0"/>
              <a:t>Image Acquisition</a:t>
            </a:r>
          </a:p>
          <a:p>
            <a:r>
              <a:rPr lang="en-US" sz="1800" dirty="0"/>
              <a:t>Image Pre-Processing</a:t>
            </a:r>
          </a:p>
          <a:p>
            <a:r>
              <a:rPr lang="en-US" sz="1800" dirty="0"/>
              <a:t>Image Segmentation </a:t>
            </a:r>
          </a:p>
          <a:p>
            <a:r>
              <a:rPr lang="en-US" sz="1800" dirty="0"/>
              <a:t>Feature Extraction</a:t>
            </a:r>
          </a:p>
          <a:p>
            <a:r>
              <a:rPr lang="en-US" sz="1800" dirty="0"/>
              <a:t>Classification &amp; Detection of Diseases</a:t>
            </a:r>
          </a:p>
          <a:p>
            <a:pPr marL="0" indent="0">
              <a:buNone/>
            </a:pPr>
            <a:r>
              <a:rPr lang="en-US" sz="1800" dirty="0">
                <a:latin typeface="Times New Roman" panose="02020603050405020304" pitchFamily="18" charset="0"/>
                <a:cs typeface="Times New Roman" panose="02020603050405020304" pitchFamily="18" charset="0"/>
              </a:rPr>
              <a:t> Finally the presence of diseases on the plant leaf will be identified. </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432" y="4355122"/>
            <a:ext cx="10714892" cy="1770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7140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RESULTS AND DISCUSSIONS</a:t>
            </a:r>
            <a:br>
              <a:rPr lang="en-US" b="1" u="sng"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pic>
        <p:nvPicPr>
          <p:cNvPr id="5" name="Content Placeholder 4"/>
          <p:cNvPicPr>
            <a:picLocks noGrp="1"/>
          </p:cNvPicPr>
          <p:nvPr>
            <p:ph idx="1"/>
          </p:nvPr>
        </p:nvPicPr>
        <p:blipFill rotWithShape="1">
          <a:blip r:embed="rId2"/>
          <a:srcRect l="4874" t="15954" r="55573" b="9002"/>
          <a:stretch/>
        </p:blipFill>
        <p:spPr bwMode="auto">
          <a:xfrm>
            <a:off x="599904" y="1136894"/>
            <a:ext cx="4194834" cy="4818429"/>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4572000" y="1441938"/>
                <a:ext cx="7444154" cy="371120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Moreover, we ran the proposed model for 15 epochs and validation and training accuracy is presented in accuracy model beside. For the calculation of loss, the categorical cross entropy method has been applied. The formula for calculating it represented in following equation :</a:t>
                </a:r>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r>
                  <a:rPr lang="en-IN" b="1" i="1" dirty="0">
                    <a:latin typeface="Times New Roman" panose="02020603050405020304" pitchFamily="18" charset="0"/>
                    <a:cs typeface="Times New Roman" panose="02020603050405020304" pitchFamily="18" charset="0"/>
                  </a:rPr>
                  <a:t>Loss =   -  </a:t>
                </a:r>
                <a14:m>
                  <m:oMath xmlns:m="http://schemas.openxmlformats.org/officeDocument/2006/math">
                    <m:nary>
                      <m:naryPr>
                        <m:chr m:val="∑"/>
                        <m:limLoc m:val="undOvr"/>
                        <m:ctrlPr>
                          <a:rPr lang="en-US" b="1" i="1">
                            <a:latin typeface="Cambria Math" panose="02040503050406030204" pitchFamily="18" charset="0"/>
                          </a:rPr>
                        </m:ctrlPr>
                      </m:naryPr>
                      <m:sub>
                        <m:r>
                          <a:rPr lang="en-IN" b="1" i="1">
                            <a:latin typeface="Cambria Math" panose="02040503050406030204" pitchFamily="18" charset="0"/>
                          </a:rPr>
                          <m:t>𝒄</m:t>
                        </m:r>
                        <m:r>
                          <a:rPr lang="en-IN" b="1" i="1">
                            <a:latin typeface="Cambria Math" panose="02040503050406030204" pitchFamily="18" charset="0"/>
                          </a:rPr>
                          <m:t>=</m:t>
                        </m:r>
                        <m:r>
                          <a:rPr lang="en-IN" b="1" i="1">
                            <a:latin typeface="Cambria Math" panose="02040503050406030204" pitchFamily="18" charset="0"/>
                          </a:rPr>
                          <m:t>𝟏</m:t>
                        </m:r>
                      </m:sub>
                      <m:sup>
                        <m:r>
                          <a:rPr lang="en-IN" b="1" i="1">
                            <a:latin typeface="Cambria Math" panose="02040503050406030204" pitchFamily="18" charset="0"/>
                          </a:rPr>
                          <m:t>𝑴</m:t>
                        </m:r>
                      </m:sup>
                      <m:e>
                        <m:r>
                          <a:rPr lang="en-IN" b="1" i="1">
                            <a:latin typeface="Cambria Math" panose="02040503050406030204" pitchFamily="18" charset="0"/>
                          </a:rPr>
                          <m:t>𝒍𝒐𝒈</m:t>
                        </m:r>
                        <m:r>
                          <a:rPr lang="en-IN" b="1" i="1">
                            <a:latin typeface="Cambria Math" panose="02040503050406030204" pitchFamily="18" charset="0"/>
                          </a:rPr>
                          <m:t>(</m:t>
                        </m:r>
                        <m:r>
                          <a:rPr lang="en-IN" b="1" i="1">
                            <a:latin typeface="Cambria Math" panose="02040503050406030204" pitchFamily="18" charset="0"/>
                          </a:rPr>
                          <m:t>𝒑𝒐</m:t>
                        </m:r>
                        <m:r>
                          <a:rPr lang="en-IN" b="1" i="1">
                            <a:latin typeface="Cambria Math" panose="02040503050406030204" pitchFamily="18" charset="0"/>
                          </a:rPr>
                          <m:t>, </m:t>
                        </m:r>
                        <m:r>
                          <a:rPr lang="en-IN" b="1" i="1">
                            <a:latin typeface="Cambria Math" panose="02040503050406030204" pitchFamily="18" charset="0"/>
                          </a:rPr>
                          <m:t>𝒄</m:t>
                        </m:r>
                        <m:r>
                          <a:rPr lang="en-IN" b="1" i="1">
                            <a:latin typeface="Cambria Math" panose="02040503050406030204" pitchFamily="18" charset="0"/>
                          </a:rPr>
                          <m:t>)</m:t>
                        </m:r>
                      </m:e>
                    </m:nary>
                  </m:oMath>
                </a14:m>
                <a:endParaRPr lang="en-US" i="1"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where M - number of classes, y - binary indicator (0 or 1) if class label c is the correct classification for observation o and predicted probability observation o is of class c.</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After analysing the performance of proposed model, we went for the testing. For the testing purpose, total 647 samples have been used and for the various classes testing accuracy is different and it is ranging from 60% to 100% and the average accuracy of the proposed model is </a:t>
                </a:r>
                <a:r>
                  <a:rPr lang="en-IN" b="1" dirty="0">
                    <a:latin typeface="Times New Roman" panose="02020603050405020304" pitchFamily="18" charset="0"/>
                    <a:cs typeface="Times New Roman" panose="02020603050405020304" pitchFamily="18" charset="0"/>
                  </a:rPr>
                  <a:t>97.58%.</a:t>
                </a:r>
                <a:endParaRPr lang="en-US" dirty="0">
                  <a:latin typeface="Times New Roman" panose="02020603050405020304" pitchFamily="18" charset="0"/>
                  <a:cs typeface="Times New Roman" panose="02020603050405020304" pitchFamily="18" charset="0"/>
                </a:endParaRP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0" y="1441938"/>
                <a:ext cx="7444154" cy="3711209"/>
              </a:xfrm>
              <a:prstGeom prst="rect">
                <a:avLst/>
              </a:prstGeom>
              <a:blipFill rotWithShape="1">
                <a:blip r:embed="rId3"/>
                <a:stretch>
                  <a:fillRect l="-655" t="-822" r="-246"/>
                </a:stretch>
              </a:blipFill>
            </p:spPr>
            <p:txBody>
              <a:bodyPr/>
              <a:lstStyle/>
              <a:p>
                <a:r>
                  <a:rPr lang="en-US">
                    <a:noFill/>
                  </a:rPr>
                  <a:t> </a:t>
                </a:r>
              </a:p>
            </p:txBody>
          </p:sp>
        </mc:Fallback>
      </mc:AlternateContent>
      <p:pic>
        <p:nvPicPr>
          <p:cNvPr id="9" name="Picture 8"/>
          <p:cNvPicPr/>
          <p:nvPr/>
        </p:nvPicPr>
        <p:blipFill rotWithShape="1">
          <a:blip r:embed="rId4"/>
          <a:srcRect t="61651" r="62109" b="32637"/>
          <a:stretch/>
        </p:blipFill>
        <p:spPr bwMode="auto">
          <a:xfrm>
            <a:off x="0" y="6185633"/>
            <a:ext cx="5765800" cy="4889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0675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704" y="641299"/>
            <a:ext cx="5580219" cy="364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896708" y="914400"/>
            <a:ext cx="6013938" cy="2031325"/>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This histogram is used for analysing accuracy for each epoch class. </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 proposed CNN project has been executed on GOOGLE COLAB which can be used as an interface to implement Deep leaning models using the CNN algorithm. </a:t>
            </a:r>
            <a:endParaRPr lang="en-US"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947984870"/>
              </p:ext>
            </p:extLst>
          </p:nvPr>
        </p:nvGraphicFramePr>
        <p:xfrm>
          <a:off x="5736297" y="4689235"/>
          <a:ext cx="6334760" cy="2004789"/>
        </p:xfrm>
        <a:graphic>
          <a:graphicData uri="http://schemas.openxmlformats.org/drawingml/2006/table">
            <a:tbl>
              <a:tblPr firstRow="1" firstCol="1" bandRow="1">
                <a:tableStyleId>{5C22544A-7EE6-4342-B048-85BDC9FD1C3A}</a:tableStyleId>
              </a:tblPr>
              <a:tblGrid>
                <a:gridCol w="3167380">
                  <a:extLst>
                    <a:ext uri="{9D8B030D-6E8A-4147-A177-3AD203B41FA5}">
                      <a16:colId xmlns:a16="http://schemas.microsoft.com/office/drawing/2014/main" val="20000"/>
                    </a:ext>
                  </a:extLst>
                </a:gridCol>
                <a:gridCol w="3167380">
                  <a:extLst>
                    <a:ext uri="{9D8B030D-6E8A-4147-A177-3AD203B41FA5}">
                      <a16:colId xmlns:a16="http://schemas.microsoft.com/office/drawing/2014/main" val="20001"/>
                    </a:ext>
                  </a:extLst>
                </a:gridCol>
              </a:tblGrid>
              <a:tr h="310330">
                <a:tc>
                  <a:txBody>
                    <a:bodyPr/>
                    <a:lstStyle/>
                    <a:p>
                      <a:pPr marL="0" marR="0" algn="just">
                        <a:lnSpc>
                          <a:spcPct val="107000"/>
                        </a:lnSpc>
                        <a:spcBef>
                          <a:spcPts val="0"/>
                        </a:spcBef>
                        <a:spcAft>
                          <a:spcPts val="0"/>
                        </a:spcAft>
                      </a:pPr>
                      <a:r>
                        <a:rPr lang="en-IN" sz="1200" dirty="0">
                          <a:effectLst/>
                        </a:rPr>
                        <a:t>              </a:t>
                      </a:r>
                      <a:r>
                        <a:rPr lang="en-IN" sz="1600" dirty="0">
                          <a:effectLst/>
                        </a:rPr>
                        <a:t>HYPERPARAMETER</a:t>
                      </a:r>
                      <a:endParaRPr lang="en-US" sz="1100" dirty="0">
                        <a:effectLst/>
                        <a:latin typeface="Calibri"/>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IN" sz="1600">
                          <a:effectLst/>
                        </a:rPr>
                        <a:t>                 DESCRIPTION</a:t>
                      </a:r>
                      <a:endParaRPr lang="en-US" sz="11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11697">
                <a:tc>
                  <a:txBody>
                    <a:bodyPr/>
                    <a:lstStyle/>
                    <a:p>
                      <a:pPr marL="0" marR="0" algn="just">
                        <a:lnSpc>
                          <a:spcPct val="107000"/>
                        </a:lnSpc>
                        <a:spcBef>
                          <a:spcPts val="0"/>
                        </a:spcBef>
                        <a:spcAft>
                          <a:spcPts val="0"/>
                        </a:spcAft>
                      </a:pPr>
                      <a:r>
                        <a:rPr lang="en-IN" sz="1200" dirty="0">
                          <a:effectLst/>
                        </a:rPr>
                        <a:t> </a:t>
                      </a:r>
                      <a:endParaRPr lang="en-US" sz="1100" dirty="0">
                        <a:effectLst/>
                        <a:latin typeface="Calibri"/>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IN" sz="1200" dirty="0">
                          <a:effectLst/>
                        </a:rPr>
                        <a:t> </a:t>
                      </a:r>
                      <a:endParaRPr lang="en-US"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305904">
                <a:tc>
                  <a:txBody>
                    <a:bodyPr/>
                    <a:lstStyle/>
                    <a:p>
                      <a:pPr marL="0" marR="0" algn="just">
                        <a:lnSpc>
                          <a:spcPct val="107000"/>
                        </a:lnSpc>
                        <a:spcBef>
                          <a:spcPts val="0"/>
                        </a:spcBef>
                        <a:spcAft>
                          <a:spcPts val="0"/>
                        </a:spcAft>
                      </a:pPr>
                      <a:r>
                        <a:rPr lang="en-IN" sz="1200" b="1" dirty="0">
                          <a:effectLst/>
                        </a:rPr>
                        <a:t>        No. of convolutional layers</a:t>
                      </a:r>
                      <a:endParaRPr lang="en-US" sz="1100" b="1" dirty="0">
                        <a:effectLst/>
                        <a:latin typeface="Calibri"/>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IN" sz="1200" b="1" dirty="0">
                          <a:effectLst/>
                        </a:rPr>
                        <a:t>                                3</a:t>
                      </a:r>
                      <a:endParaRPr lang="en-US"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294838">
                <a:tc>
                  <a:txBody>
                    <a:bodyPr/>
                    <a:lstStyle/>
                    <a:p>
                      <a:pPr marL="0" marR="0" algn="just">
                        <a:lnSpc>
                          <a:spcPct val="107000"/>
                        </a:lnSpc>
                        <a:spcBef>
                          <a:spcPts val="0"/>
                        </a:spcBef>
                        <a:spcAft>
                          <a:spcPts val="0"/>
                        </a:spcAft>
                      </a:pPr>
                      <a:r>
                        <a:rPr lang="en-IN" sz="1200" b="1" dirty="0">
                          <a:effectLst/>
                        </a:rPr>
                        <a:t>        No. of max pooling layer</a:t>
                      </a:r>
                      <a:endParaRPr lang="en-US" sz="1100" b="1" dirty="0">
                        <a:effectLst/>
                        <a:latin typeface="Calibri"/>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IN" sz="1200" b="1" dirty="0">
                          <a:effectLst/>
                        </a:rPr>
                        <a:t>                                3</a:t>
                      </a:r>
                      <a:endParaRPr lang="en-US"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305904">
                <a:tc>
                  <a:txBody>
                    <a:bodyPr/>
                    <a:lstStyle/>
                    <a:p>
                      <a:pPr marL="0" marR="0" algn="just">
                        <a:lnSpc>
                          <a:spcPct val="107000"/>
                        </a:lnSpc>
                        <a:spcBef>
                          <a:spcPts val="0"/>
                        </a:spcBef>
                        <a:spcAft>
                          <a:spcPts val="0"/>
                        </a:spcAft>
                      </a:pPr>
                      <a:r>
                        <a:rPr lang="en-IN" sz="1200" b="1" dirty="0">
                          <a:effectLst/>
                        </a:rPr>
                        <a:t>        Activation function</a:t>
                      </a:r>
                      <a:endParaRPr lang="en-US" sz="1100" b="1" dirty="0">
                        <a:effectLst/>
                        <a:latin typeface="Calibri"/>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IN" sz="1200" b="1" dirty="0">
                          <a:effectLst/>
                        </a:rPr>
                        <a:t>                              </a:t>
                      </a:r>
                      <a:r>
                        <a:rPr lang="en-IN" sz="1200" b="1" dirty="0" err="1">
                          <a:effectLst/>
                        </a:rPr>
                        <a:t>Relu</a:t>
                      </a:r>
                      <a:endParaRPr lang="en-US"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305904">
                <a:tc>
                  <a:txBody>
                    <a:bodyPr/>
                    <a:lstStyle/>
                    <a:p>
                      <a:pPr marL="0" marR="0" algn="just">
                        <a:lnSpc>
                          <a:spcPct val="107000"/>
                        </a:lnSpc>
                        <a:spcBef>
                          <a:spcPts val="0"/>
                        </a:spcBef>
                        <a:spcAft>
                          <a:spcPts val="0"/>
                        </a:spcAft>
                      </a:pPr>
                      <a:r>
                        <a:rPr lang="en-IN" sz="1200" b="1">
                          <a:effectLst/>
                        </a:rPr>
                        <a:t>        No. of epoch</a:t>
                      </a:r>
                      <a:endParaRPr lang="en-US" sz="1100" b="1">
                        <a:effectLst/>
                        <a:latin typeface="Calibri"/>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IN" sz="1200" b="1" dirty="0">
                          <a:effectLst/>
                        </a:rPr>
                        <a:t>                                15</a:t>
                      </a:r>
                      <a:endParaRPr lang="en-US"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294838">
                <a:tc>
                  <a:txBody>
                    <a:bodyPr/>
                    <a:lstStyle/>
                    <a:p>
                      <a:pPr marL="0" marR="0" algn="just">
                        <a:lnSpc>
                          <a:spcPct val="107000"/>
                        </a:lnSpc>
                        <a:spcBef>
                          <a:spcPts val="0"/>
                        </a:spcBef>
                        <a:spcAft>
                          <a:spcPts val="0"/>
                        </a:spcAft>
                      </a:pPr>
                      <a:r>
                        <a:rPr lang="en-IN" sz="1200" b="1">
                          <a:effectLst/>
                        </a:rPr>
                        <a:t>        Batch size</a:t>
                      </a:r>
                      <a:endParaRPr lang="en-US" sz="1100" b="1">
                        <a:effectLst/>
                        <a:latin typeface="Calibri"/>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IN" sz="1200" b="1" dirty="0">
                          <a:effectLst/>
                        </a:rPr>
                        <a:t>                                 64</a:t>
                      </a:r>
                      <a:endParaRPr lang="en-US" sz="1100" b="1"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bl>
          </a:graphicData>
        </a:graphic>
      </p:graphicFrame>
      <p:sp>
        <p:nvSpPr>
          <p:cNvPr id="8" name="TextBox 7"/>
          <p:cNvSpPr txBox="1"/>
          <p:nvPr/>
        </p:nvSpPr>
        <p:spPr>
          <a:xfrm>
            <a:off x="304800" y="4677508"/>
            <a:ext cx="4911969" cy="646331"/>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Hyperparameters</a:t>
            </a:r>
            <a:r>
              <a:rPr lang="en-IN" dirty="0">
                <a:latin typeface="Times New Roman" panose="02020603050405020304" pitchFamily="18" charset="0"/>
                <a:cs typeface="Times New Roman" panose="02020603050405020304" pitchFamily="18" charset="0"/>
              </a:rPr>
              <a:t> for CNN in this model.</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5079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1426</Words>
  <Application>Microsoft Office PowerPoint</Application>
  <PresentationFormat>Widescreen</PresentationFormat>
  <Paragraphs>115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Calibri</vt:lpstr>
      <vt:lpstr>Calibri Light</vt:lpstr>
      <vt:lpstr>Cambria Math</vt:lpstr>
      <vt:lpstr>Times New Roman</vt:lpstr>
      <vt:lpstr>Office Theme</vt:lpstr>
      <vt:lpstr>IMAGE BASED CROP  DISEASE DETECTION USING CONVOLUTION NEURAL   NETWORKS ALGORITHM </vt:lpstr>
      <vt:lpstr>INTRODUCTION</vt:lpstr>
      <vt:lpstr>Fungal Disease Symptoms :  White fungal growth appears on the leaf and it’s undersides.</vt:lpstr>
      <vt:lpstr>DATASET</vt:lpstr>
      <vt:lpstr>TOMATO : Tomato is an herbaceous annual in the family Solanaceae grown for its edible fruit. The plant can be erect with short stems or vine-like with long, spreading stems. The stems are covered in coarse hairs and the leaves are arranged spirally.</vt:lpstr>
      <vt:lpstr>BACKGROUND AND PRELIMINARIES  </vt:lpstr>
      <vt:lpstr>METHODOLGY</vt:lpstr>
      <vt:lpstr>RESULTS AND DISCUSSIONS </vt:lpstr>
      <vt:lpstr>PowerPoint Presentation</vt:lpstr>
      <vt:lpstr>CONCLUSION  AND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BASED CROP  DISEASE DETECTION using Convolution Neural Networks Algorithm</dc:title>
  <dc:creator>kunika sharma</dc:creator>
  <cp:lastModifiedBy>kunika sharma</cp:lastModifiedBy>
  <cp:revision>21</cp:revision>
  <dcterms:created xsi:type="dcterms:W3CDTF">2020-11-21T05:42:05Z</dcterms:created>
  <dcterms:modified xsi:type="dcterms:W3CDTF">2020-11-22T18:51:00Z</dcterms:modified>
</cp:coreProperties>
</file>